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7" r:id="rId2"/>
    <p:sldId id="286" r:id="rId3"/>
    <p:sldId id="287" r:id="rId4"/>
    <p:sldId id="288" r:id="rId5"/>
    <p:sldId id="289" r:id="rId6"/>
    <p:sldId id="290" r:id="rId7"/>
    <p:sldId id="325" r:id="rId8"/>
    <p:sldId id="326" r:id="rId9"/>
    <p:sldId id="291" r:id="rId10"/>
    <p:sldId id="320" r:id="rId11"/>
    <p:sldId id="327" r:id="rId12"/>
    <p:sldId id="312" r:id="rId13"/>
    <p:sldId id="328" r:id="rId14"/>
    <p:sldId id="329" r:id="rId15"/>
    <p:sldId id="292" r:id="rId16"/>
    <p:sldId id="293" r:id="rId17"/>
    <p:sldId id="330" r:id="rId18"/>
    <p:sldId id="331" r:id="rId19"/>
    <p:sldId id="313" r:id="rId20"/>
    <p:sldId id="294" r:id="rId21"/>
    <p:sldId id="314" r:id="rId22"/>
    <p:sldId id="332" r:id="rId23"/>
    <p:sldId id="295" r:id="rId24"/>
    <p:sldId id="333" r:id="rId25"/>
    <p:sldId id="336" r:id="rId26"/>
    <p:sldId id="335" r:id="rId27"/>
    <p:sldId id="334" r:id="rId28"/>
    <p:sldId id="296" r:id="rId29"/>
    <p:sldId id="297" r:id="rId30"/>
    <p:sldId id="298" r:id="rId31"/>
    <p:sldId id="299" r:id="rId32"/>
    <p:sldId id="300" r:id="rId33"/>
    <p:sldId id="301" r:id="rId34"/>
    <p:sldId id="302" r:id="rId35"/>
    <p:sldId id="304" r:id="rId36"/>
    <p:sldId id="306" r:id="rId37"/>
    <p:sldId id="307" r:id="rId38"/>
    <p:sldId id="308" r:id="rId39"/>
    <p:sldId id="309" r:id="rId40"/>
    <p:sldId id="310" r:id="rId41"/>
    <p:sldId id="285" r:id="rId42"/>
  </p:sldIdLst>
  <p:sldSz cx="9144000" cy="6858000" type="screen4x3"/>
  <p:notesSz cx="6797675" cy="9931400"/>
  <p:defaultTextStyle>
    <a:defPPr>
      <a:defRPr lang="en-US"/>
    </a:defPPr>
    <a:lvl1pPr algn="l" defTabSz="457200"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2D4F"/>
    <a:srgbClr val="52D6B7"/>
    <a:srgbClr val="FFC761"/>
    <a:srgbClr val="5F92EF"/>
    <a:srgbClr val="51D4D7"/>
    <a:srgbClr val="BFBFBF"/>
    <a:srgbClr val="BFABFF"/>
    <a:srgbClr val="1962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92" autoAdjust="0"/>
    <p:restoredTop sz="94660" autoAdjust="0"/>
  </p:normalViewPr>
  <p:slideViewPr>
    <p:cSldViewPr snapToGrid="0">
      <p:cViewPr varScale="1">
        <p:scale>
          <a:sx n="116" d="100"/>
          <a:sy n="116" d="100"/>
        </p:scale>
        <p:origin x="1536" y="108"/>
      </p:cViewPr>
      <p:guideLst>
        <p:guide orient="horz" pos="2160"/>
        <p:guide pos="2880"/>
      </p:guideLst>
    </p:cSldViewPr>
  </p:slideViewPr>
  <p:outlineViewPr>
    <p:cViewPr>
      <p:scale>
        <a:sx n="33" d="100"/>
        <a:sy n="33" d="100"/>
      </p:scale>
      <p:origin x="0" y="6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pPr>
              <a:defRPr/>
            </a:pPr>
            <a:fld id="{9D19E85A-2586-4F5C-82A1-231F1916C1F5}" type="datetimeFigureOut">
              <a:rPr lang="ru-RU" smtClean="0"/>
              <a:pPr>
                <a:defRPr/>
              </a:pPr>
              <a:t>10.01.2020</a:t>
            </a:fld>
            <a:endParaRPr lang="ru-RU"/>
          </a:p>
        </p:txBody>
      </p:sp>
      <p:sp>
        <p:nvSpPr>
          <p:cNvPr id="17" name="Нижний колонтитул 16"/>
          <p:cNvSpPr>
            <a:spLocks noGrp="1"/>
          </p:cNvSpPr>
          <p:nvPr>
            <p:ph type="ftr" sz="quarter" idx="11"/>
          </p:nvPr>
        </p:nvSpPr>
        <p:spPr/>
        <p:txBody>
          <a:bodyPr/>
          <a:lstStyle/>
          <a:p>
            <a:pPr>
              <a:defRPr/>
            </a:pPr>
            <a:endParaRPr lang="ru-RU"/>
          </a:p>
        </p:txBody>
      </p:sp>
      <p:sp>
        <p:nvSpPr>
          <p:cNvPr id="29" name="Номер слайда 28"/>
          <p:cNvSpPr>
            <a:spLocks noGrp="1"/>
          </p:cNvSpPr>
          <p:nvPr>
            <p:ph type="sldNum" sz="quarter" idx="12"/>
          </p:nvPr>
        </p:nvSpPr>
        <p:spPr/>
        <p:txBody>
          <a:bodyPr/>
          <a:lstStyle/>
          <a:p>
            <a:pPr>
              <a:defRPr/>
            </a:pPr>
            <a:fld id="{1AEE5684-BDC6-4EB5-8360-8931828F48F3}" type="slidenum">
              <a:rPr lang="ru-RU" altLang="ru-RU" smtClean="0"/>
              <a:pPr>
                <a:defRPr/>
              </a:pPr>
              <a:t>‹#›</a:t>
            </a:fld>
            <a:endParaRPr lang="ru-RU" alt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06D0A77F-69B7-484F-A374-B8C11AF4D546}" type="datetimeFigureOut">
              <a:rPr lang="ru-RU" smtClean="0"/>
              <a:pPr>
                <a:defRPr/>
              </a:pPr>
              <a:t>10.01.2020</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76D63EC2-1565-4321-92AF-B3F52EEE57B8}" type="slidenum">
              <a:rPr lang="ru-RU" altLang="ru-RU" smtClean="0"/>
              <a:pPr>
                <a:defRPr/>
              </a:pPr>
              <a:t>‹#›</a:t>
            </a:fld>
            <a:endParaRPr lang="ru-RU"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EACC0F0F-CBDD-432C-A1E6-9B3971091E2F}" type="datetimeFigureOut">
              <a:rPr lang="ru-RU" smtClean="0"/>
              <a:pPr>
                <a:defRPr/>
              </a:pPr>
              <a:t>10.01.2020</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97B2371E-D1C2-4D1F-9ECD-E61B44CDCD88}" type="slidenum">
              <a:rPr lang="ru-RU" altLang="ru-RU" smtClean="0"/>
              <a:pPr>
                <a:defRPr/>
              </a:pPr>
              <a:t>‹#›</a:t>
            </a:fld>
            <a:endParaRPr lang="ru-RU" alt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D1D10AEF-CA54-4F73-BDB6-5902A338ED8E}" type="datetimeFigureOut">
              <a:rPr lang="ru-RU" smtClean="0"/>
              <a:pPr>
                <a:defRPr/>
              </a:pPr>
              <a:t>10.01.2020</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F63B0642-4D0B-4D2B-81F8-D1D202221E8B}" type="slidenum">
              <a:rPr lang="ru-RU" altLang="ru-RU" smtClean="0"/>
              <a:pPr>
                <a:defRPr/>
              </a:pPr>
              <a:t>‹#›</a:t>
            </a:fld>
            <a:endParaRPr lang="ru-RU"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85C1EA82-A489-4EF4-8F69-BE5A88047D0C}" type="datetimeFigureOut">
              <a:rPr lang="ru-RU" smtClean="0"/>
              <a:pPr>
                <a:defRPr/>
              </a:pPr>
              <a:t>10.01.2020</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a:xfrm>
            <a:off x="7924800" y="6416675"/>
            <a:ext cx="762000" cy="365125"/>
          </a:xfrm>
        </p:spPr>
        <p:txBody>
          <a:bodyPr/>
          <a:lstStyle/>
          <a:p>
            <a:pPr>
              <a:defRPr/>
            </a:pPr>
            <a:fld id="{662DDE16-69E3-4DA4-88A1-EC5BE1CF1DE7}" type="slidenum">
              <a:rPr lang="ru-RU" altLang="ru-RU" smtClean="0"/>
              <a:pPr>
                <a:defRPr/>
              </a:pPr>
              <a:t>‹#›</a:t>
            </a:fld>
            <a:endParaRPr lang="ru-RU" alt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BB15F107-E520-4BE7-8DD5-5D40883563F0}" type="datetimeFigureOut">
              <a:rPr lang="ru-RU" smtClean="0"/>
              <a:pPr>
                <a:defRPr/>
              </a:pPr>
              <a:t>10.01.2020</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94B803E8-5736-412F-81D0-69687531AF4F}" type="slidenum">
              <a:rPr lang="ru-RU" altLang="ru-RU" smtClean="0"/>
              <a:pPr>
                <a:defRPr/>
              </a:pPr>
              <a:t>‹#›</a:t>
            </a:fld>
            <a:endParaRPr lang="ru-RU"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fld id="{D10C3DA5-D6B1-4421-9946-BAB1965A464E}" type="datetimeFigureOut">
              <a:rPr lang="ru-RU" smtClean="0"/>
              <a:pPr>
                <a:defRPr/>
              </a:pPr>
              <a:t>10.01.2020</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360D18B5-58A2-4D50-99C8-60B3832CA133}" type="slidenum">
              <a:rPr lang="ru-RU" altLang="ru-RU" smtClean="0"/>
              <a:pPr>
                <a:defRPr/>
              </a:pPr>
              <a:t>‹#›</a:t>
            </a:fld>
            <a:endParaRPr lang="ru-RU"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EA6020AA-2F27-4A44-9E75-B26F72A28232}" type="datetimeFigureOut">
              <a:rPr lang="ru-RU" smtClean="0"/>
              <a:pPr>
                <a:defRPr/>
              </a:pPr>
              <a:t>10.01.2020</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ED1DC9A8-3C09-4DDC-9CDD-BCBFB74A819E}" type="slidenum">
              <a:rPr lang="ru-RU" altLang="ru-RU" smtClean="0"/>
              <a:pPr>
                <a:defRPr/>
              </a:pPr>
              <a:t>‹#›</a:t>
            </a:fld>
            <a:endParaRPr lang="ru-RU"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E0869B3F-2231-45A6-91EB-75BC3FAD783E}" type="datetimeFigureOut">
              <a:rPr lang="ru-RU" smtClean="0"/>
              <a:pPr>
                <a:defRPr/>
              </a:pPr>
              <a:t>10.01.2020</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6C55D75D-9519-4F84-88F5-A0868AB369B2}" type="slidenum">
              <a:rPr lang="ru-RU" altLang="ru-RU" smtClean="0"/>
              <a:pPr>
                <a:defRPr/>
              </a:pPr>
              <a:t>‹#›</a:t>
            </a:fld>
            <a:endParaRPr lang="ru-RU"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100E9534-9B03-45B9-BAC9-19A35DFA40B4}" type="datetimeFigureOut">
              <a:rPr lang="ru-RU" smtClean="0"/>
              <a:pPr>
                <a:defRPr/>
              </a:pPr>
              <a:t>10.01.2020</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D55E3970-C978-4798-8965-0981C41397EE}" type="slidenum">
              <a:rPr lang="ru-RU" altLang="ru-RU" smtClean="0"/>
              <a:pPr>
                <a:defRPr/>
              </a:pPr>
              <a:t>‹#›</a:t>
            </a:fld>
            <a:endParaRPr lang="ru-RU"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fld id="{8A5AEBA9-06FC-4429-BECA-DDE2AD007186}" type="datetimeFigureOut">
              <a:rPr lang="ru-RU" smtClean="0"/>
              <a:pPr>
                <a:defRPr/>
              </a:pPr>
              <a:t>10.01.2020</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E9677294-36DE-41A2-A31F-84DF58ADA2D1}" type="slidenum">
              <a:rPr lang="ru-RU" altLang="ru-RU" smtClean="0"/>
              <a:pPr>
                <a:defRPr/>
              </a:pPr>
              <a:t>‹#›</a:t>
            </a:fld>
            <a:endParaRPr lang="ru-RU"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04EA6262-BB6C-470D-98DE-444CB2717C8E}" type="datetimeFigureOut">
              <a:rPr lang="ru-RU" smtClean="0"/>
              <a:pPr>
                <a:defRPr/>
              </a:pPr>
              <a:t>10.01.2020</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5BAFC2C7-2005-4816-B518-84C2F5BABE0F}" type="slidenum">
              <a:rPr lang="ru-RU" altLang="ru-RU" smtClean="0"/>
              <a:pPr>
                <a:defRPr/>
              </a:pPr>
              <a:t>‹#›</a:t>
            </a:fld>
            <a:endParaRPr lang="ru-RU" altLang="ru-RU"/>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Заголовок 1"/>
          <p:cNvSpPr txBox="1">
            <a:spLocks/>
          </p:cNvSpPr>
          <p:nvPr/>
        </p:nvSpPr>
        <p:spPr bwMode="auto">
          <a:xfrm>
            <a:off x="0" y="6440488"/>
            <a:ext cx="91440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defTabSz="914400" eaLnBrk="1" hangingPunct="1"/>
            <a:r>
              <a:rPr lang="en-US" altLang="ru-RU" sz="1600">
                <a:latin typeface="TT Norms Regular" pitchFamily="50" charset="-52"/>
              </a:rPr>
              <a:t>The Ministry of Health Care of the Amur Region</a:t>
            </a:r>
            <a:endParaRPr lang="ru-RU" altLang="ru-RU" sz="1600" dirty="0">
              <a:latin typeface="TT Norms Regular" pitchFamily="50" charset="-52"/>
            </a:endParaRPr>
          </a:p>
        </p:txBody>
      </p:sp>
      <p:pic>
        <p:nvPicPr>
          <p:cNvPr id="2054" name="Picture 6" descr="ÐÐ°ÑÑÐ¸Ð½ÐºÐ¸ Ð¿Ð¾ Ð·Ð°Ð¿ÑÐ¾ÑÑ Ð³ÐµÑÐ± Ð°Ð¼ÑÑÑÐºÐ¾Ð¹ Ð¾Ð±Ð»Ð°ÑÑ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7188" y="399804"/>
            <a:ext cx="1447300" cy="1757854"/>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p:cNvSpPr>
            <a:spLocks noGrp="1"/>
          </p:cNvSpPr>
          <p:nvPr>
            <p:ph type="ctrTitle"/>
          </p:nvPr>
        </p:nvSpPr>
        <p:spPr>
          <a:xfrm>
            <a:off x="514679" y="1066800"/>
            <a:ext cx="7143422" cy="4125358"/>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182880"/>
            <a:r>
              <a:rPr lang="en-US" sz="6000" cap="none"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TT Norms ExtraBold"/>
              </a:rPr>
              <a:t>HOW TO GET TREATMENT IN THE AMUR REGION</a:t>
            </a:r>
            <a:endParaRPr lang="ru-RU" cap="none"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TT Norms ExtraBol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9" name="Picture 5" descr="C:\Users\Loki\Downloads\пузо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528" y="202645"/>
            <a:ext cx="2160000" cy="15241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8"/>
          <p:cNvSpPr txBox="1"/>
          <p:nvPr/>
        </p:nvSpPr>
        <p:spPr>
          <a:xfrm>
            <a:off x="1" y="393145"/>
            <a:ext cx="6759797" cy="1222835"/>
          </a:xfrm>
          <a:prstGeom prst="rect">
            <a:avLst/>
          </a:prstGeom>
        </p:spPr>
        <p:txBody>
          <a:bodyPr wrap="square" lIns="0" tIns="0" rIns="0" bIns="0" rtlCol="0" anchor="t">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3138"/>
              </a:lnSpc>
            </a:pPr>
            <a:r>
              <a:rPr lang="en-US" sz="3600" b="1"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Garamond" panose="02020404030301010803" pitchFamily="18" charset="0"/>
              </a:rPr>
              <a:t>GYNECOLOGY AND OBSTETRICS</a:t>
            </a:r>
          </a:p>
          <a:p>
            <a:pPr algn="ctr">
              <a:lnSpc>
                <a:spcPts val="3138"/>
              </a:lnSpc>
            </a:pPr>
            <a:endParaRPr lang="ru-RU" sz="3600" b="1"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Garamond" panose="02020404030301010803" pitchFamily="18" charset="0"/>
            </a:endParaRPr>
          </a:p>
        </p:txBody>
      </p:sp>
      <p:cxnSp>
        <p:nvCxnSpPr>
          <p:cNvPr id="13" name="Прямая соединительная линия 12"/>
          <p:cNvCxnSpPr/>
          <p:nvPr/>
        </p:nvCxnSpPr>
        <p:spPr>
          <a:xfrm>
            <a:off x="0" y="6029325"/>
            <a:ext cx="9144000" cy="9525"/>
          </a:xfrm>
          <a:prstGeom prst="line">
            <a:avLst/>
          </a:prstGeom>
          <a:ln/>
        </p:spPr>
        <p:style>
          <a:lnRef idx="3">
            <a:schemeClr val="accent1"/>
          </a:lnRef>
          <a:fillRef idx="0">
            <a:schemeClr val="accent1"/>
          </a:fillRef>
          <a:effectRef idx="2">
            <a:schemeClr val="accent1"/>
          </a:effectRef>
          <a:fontRef idx="minor">
            <a:schemeClr val="tx1"/>
          </a:fontRef>
        </p:style>
      </p:cxnSp>
      <p:pic>
        <p:nvPicPr>
          <p:cNvPr id="19" name="Рисунок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138" y="6200775"/>
            <a:ext cx="690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ÐÐ°ÑÑÐ¸Ð½ÐºÐ¸ Ð¿Ð¾ Ð·Ð°Ð¿ÑÐ¾ÑÑ Ð³ÐµÑÐ± Ð°Ð¼ÑÑÑÐºÐ¾Ð¹ Ð¾Ð±Ð»Ð°ÑÑ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3630" y="6181725"/>
            <a:ext cx="442884" cy="5379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4"/>
          <p:cNvSpPr txBox="1"/>
          <p:nvPr/>
        </p:nvSpPr>
        <p:spPr>
          <a:xfrm>
            <a:off x="0" y="1206020"/>
            <a:ext cx="6759798" cy="276999"/>
          </a:xfrm>
          <a:prstGeom prst="rect">
            <a:avLst/>
          </a:prstGeom>
        </p:spPr>
        <p:txBody>
          <a:bodyPr wrap="square" lIns="0" tIns="0" rIns="0" bIns="0" rtlCol="0" anchor="t">
            <a:spAutoFit/>
          </a:bodyPr>
          <a:lstStyle/>
          <a:p>
            <a:pPr algn="ctr"/>
            <a:r>
              <a:rPr lang="ru-RU" b="1" dirty="0" smtClean="0">
                <a:solidFill>
                  <a:schemeClr val="accent3">
                    <a:lumMod val="20000"/>
                    <a:lumOff val="80000"/>
                  </a:schemeClr>
                </a:solidFill>
                <a:latin typeface="Garamond" panose="02020404030301010803" pitchFamily="18" charset="0"/>
              </a:rPr>
              <a:t>(</a:t>
            </a:r>
            <a:r>
              <a:rPr lang="en-US" b="1" dirty="0">
                <a:solidFill>
                  <a:schemeClr val="accent3">
                    <a:lumMod val="20000"/>
                    <a:lumOff val="80000"/>
                  </a:schemeClr>
                </a:solidFill>
                <a:latin typeface="Garamond" panose="02020404030301010803" pitchFamily="18" charset="0"/>
              </a:rPr>
              <a:t>outpatient</a:t>
            </a:r>
            <a:r>
              <a:rPr lang="ru-RU" b="1" dirty="0">
                <a:solidFill>
                  <a:schemeClr val="accent3">
                    <a:lumMod val="20000"/>
                    <a:lumOff val="80000"/>
                  </a:schemeClr>
                </a:solidFill>
                <a:latin typeface="Garamond" panose="02020404030301010803" pitchFamily="18" charset="0"/>
              </a:rPr>
              <a:t> </a:t>
            </a:r>
            <a:r>
              <a:rPr lang="en-US" b="1" dirty="0">
                <a:solidFill>
                  <a:schemeClr val="accent3">
                    <a:lumMod val="20000"/>
                    <a:lumOff val="80000"/>
                  </a:schemeClr>
                </a:solidFill>
                <a:latin typeface="Garamond" panose="02020404030301010803" pitchFamily="18" charset="0"/>
              </a:rPr>
              <a:t>medical care</a:t>
            </a:r>
            <a:r>
              <a:rPr lang="ru-RU" b="1" dirty="0" smtClean="0">
                <a:solidFill>
                  <a:schemeClr val="accent3">
                    <a:lumMod val="20000"/>
                    <a:lumOff val="80000"/>
                  </a:schemeClr>
                </a:solidFill>
                <a:latin typeface="Garamond" panose="02020404030301010803" pitchFamily="18" charset="0"/>
              </a:rPr>
              <a:t>)</a:t>
            </a:r>
            <a:endParaRPr lang="ru-RU" sz="1200" dirty="0" smtClean="0">
              <a:latin typeface="Garamond" panose="02020404030301010803" pitchFamily="18" charset="0"/>
            </a:endParaRPr>
          </a:p>
        </p:txBody>
      </p:sp>
      <p:sp>
        <p:nvSpPr>
          <p:cNvPr id="9" name="TextBox 4"/>
          <p:cNvSpPr txBox="1"/>
          <p:nvPr/>
        </p:nvSpPr>
        <p:spPr>
          <a:xfrm>
            <a:off x="334168" y="1725451"/>
            <a:ext cx="8475663" cy="2585323"/>
          </a:xfrm>
          <a:prstGeom prst="rect">
            <a:avLst/>
          </a:prstGeom>
        </p:spPr>
        <p:txBody>
          <a:bodyPr wrap="square" lIns="0" tIns="0" rIns="0" bIns="0" rtlCol="0" anchor="t">
            <a:spAutoFit/>
          </a:bodyPr>
          <a:lstStyle/>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autonomous healthcare institution of the Amur region </a:t>
            </a:r>
            <a:endParaRPr lang="ru-RU" sz="2000" b="1" dirty="0">
              <a:solidFill>
                <a:schemeClr val="accent3">
                  <a:lumMod val="20000"/>
                  <a:lumOff val="80000"/>
                </a:schemeClr>
              </a:solidFill>
              <a:latin typeface="Garamond" panose="02020404030301010803" pitchFamily="18" charset="0"/>
            </a:endParaRPr>
          </a:p>
          <a:p>
            <a:pPr indent="271463"/>
            <a:r>
              <a:rPr lang="en-US" sz="2000" b="1" dirty="0">
                <a:solidFill>
                  <a:schemeClr val="accent3">
                    <a:lumMod val="20000"/>
                    <a:lumOff val="80000"/>
                  </a:schemeClr>
                </a:solidFill>
                <a:latin typeface="Garamond" panose="02020404030301010803" pitchFamily="18" charset="0"/>
              </a:rPr>
              <a:t>"City polyclinic </a:t>
            </a:r>
            <a:r>
              <a:rPr lang="ru-RU" sz="2000" b="1" dirty="0">
                <a:solidFill>
                  <a:schemeClr val="accent3">
                    <a:lumMod val="20000"/>
                    <a:lumOff val="80000"/>
                  </a:schemeClr>
                </a:solidFill>
                <a:latin typeface="Garamond" panose="02020404030301010803" pitchFamily="18" charset="0"/>
              </a:rPr>
              <a:t>№ </a:t>
            </a:r>
            <a:r>
              <a:rPr lang="en-US" sz="2000" b="1" dirty="0">
                <a:solidFill>
                  <a:schemeClr val="accent3">
                    <a:lumMod val="20000"/>
                    <a:lumOff val="80000"/>
                  </a:schemeClr>
                </a:solidFill>
                <a:latin typeface="Garamond" panose="02020404030301010803" pitchFamily="18" charset="0"/>
              </a:rPr>
              <a:t>1"</a:t>
            </a:r>
            <a:r>
              <a:rPr lang="ru-RU" sz="2000" b="1" dirty="0">
                <a:solidFill>
                  <a:schemeClr val="accent3">
                    <a:lumMod val="20000"/>
                    <a:lumOff val="80000"/>
                  </a:schemeClr>
                </a:solidFill>
                <a:latin typeface="Garamond" panose="02020404030301010803" pitchFamily="18" charset="0"/>
              </a:rPr>
              <a:t>, </a:t>
            </a:r>
            <a:r>
              <a:rPr lang="en-US" sz="2000" b="1" dirty="0">
                <a:solidFill>
                  <a:schemeClr val="accent3">
                    <a:lumMod val="20000"/>
                    <a:lumOff val="80000"/>
                  </a:schemeClr>
                </a:solidFill>
                <a:latin typeface="Garamond" panose="02020404030301010803" pitchFamily="18" charset="0"/>
              </a:rPr>
              <a:t>Blagoveshchensk</a:t>
            </a:r>
            <a:endParaRPr lang="ru-RU" sz="2000" b="1" dirty="0">
              <a:solidFill>
                <a:schemeClr val="accent3">
                  <a:lumMod val="20000"/>
                  <a:lumOff val="80000"/>
                </a:schemeClr>
              </a:solidFill>
              <a:latin typeface="Garamond" panose="02020404030301010803" pitchFamily="18" charset="0"/>
            </a:endParaRPr>
          </a:p>
          <a:p>
            <a:pPr indent="271463"/>
            <a:r>
              <a:rPr lang="en-US" sz="1600" dirty="0">
                <a:latin typeface="Garamond" panose="02020404030301010803" pitchFamily="18" charset="0"/>
              </a:rPr>
              <a:t>https://www.clinicablg.ru/</a:t>
            </a:r>
          </a:p>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budgetary health institution of the Amur region </a:t>
            </a:r>
            <a:endParaRPr lang="ru-RU" sz="2000" b="1" dirty="0">
              <a:solidFill>
                <a:schemeClr val="accent3">
                  <a:lumMod val="20000"/>
                  <a:lumOff val="80000"/>
                </a:schemeClr>
              </a:solidFill>
              <a:latin typeface="Garamond" panose="02020404030301010803" pitchFamily="18" charset="0"/>
            </a:endParaRPr>
          </a:p>
          <a:p>
            <a:pPr indent="271463"/>
            <a:r>
              <a:rPr lang="en-US" sz="2000" b="1" dirty="0">
                <a:solidFill>
                  <a:schemeClr val="accent3">
                    <a:lumMod val="20000"/>
                    <a:lumOff val="80000"/>
                  </a:schemeClr>
                </a:solidFill>
                <a:latin typeface="Garamond" panose="02020404030301010803" pitchFamily="18" charset="0"/>
              </a:rPr>
              <a:t>"City polyclinic </a:t>
            </a:r>
            <a:r>
              <a:rPr lang="ru-RU" sz="2000" b="1" dirty="0">
                <a:solidFill>
                  <a:schemeClr val="accent3">
                    <a:lumMod val="20000"/>
                    <a:lumOff val="80000"/>
                  </a:schemeClr>
                </a:solidFill>
                <a:latin typeface="Garamond" panose="02020404030301010803" pitchFamily="18" charset="0"/>
              </a:rPr>
              <a:t>№</a:t>
            </a:r>
            <a:r>
              <a:rPr lang="en-US" sz="2000" b="1" dirty="0">
                <a:solidFill>
                  <a:schemeClr val="accent3">
                    <a:lumMod val="20000"/>
                    <a:lumOff val="80000"/>
                  </a:schemeClr>
                </a:solidFill>
                <a:latin typeface="Garamond" panose="02020404030301010803" pitchFamily="18" charset="0"/>
              </a:rPr>
              <a:t> 2"</a:t>
            </a:r>
            <a:r>
              <a:rPr lang="ru-RU" sz="2000" b="1" dirty="0">
                <a:solidFill>
                  <a:schemeClr val="accent3">
                    <a:lumMod val="20000"/>
                    <a:lumOff val="80000"/>
                  </a:schemeClr>
                </a:solidFill>
                <a:latin typeface="Garamond" panose="02020404030301010803" pitchFamily="18" charset="0"/>
              </a:rPr>
              <a:t>, </a:t>
            </a:r>
            <a:r>
              <a:rPr lang="en-US" sz="2000" b="1" dirty="0">
                <a:solidFill>
                  <a:schemeClr val="accent3">
                    <a:lumMod val="20000"/>
                    <a:lumOff val="80000"/>
                  </a:schemeClr>
                </a:solidFill>
                <a:latin typeface="Garamond" panose="02020404030301010803" pitchFamily="18" charset="0"/>
              </a:rPr>
              <a:t>Blagoveshchensk</a:t>
            </a:r>
            <a:endParaRPr lang="ru-RU" sz="2000" b="1" dirty="0">
              <a:solidFill>
                <a:schemeClr val="accent3">
                  <a:lumMod val="20000"/>
                  <a:lumOff val="80000"/>
                </a:schemeClr>
              </a:solidFill>
              <a:latin typeface="Garamond" panose="02020404030301010803" pitchFamily="18" charset="0"/>
            </a:endParaRPr>
          </a:p>
          <a:p>
            <a:pPr indent="271463"/>
            <a:r>
              <a:rPr lang="en-US" sz="1600" dirty="0">
                <a:latin typeface="Garamond" panose="02020404030301010803" pitchFamily="18" charset="0"/>
              </a:rPr>
              <a:t>http://gp2blag.ucoz.ru/</a:t>
            </a:r>
            <a:endParaRPr lang="ru-RU" sz="1600" dirty="0">
              <a:latin typeface="Garamond" panose="02020404030301010803" pitchFamily="18" charset="0"/>
            </a:endParaRPr>
          </a:p>
          <a:p>
            <a:pPr marL="285750" indent="-285750">
              <a:buFont typeface="Wingdings" panose="05000000000000000000" pitchFamily="2" charset="2"/>
              <a:buChar char="q"/>
            </a:pPr>
            <a:r>
              <a:rPr lang="en-US" sz="2000" b="1" dirty="0" smtClean="0">
                <a:solidFill>
                  <a:schemeClr val="accent3">
                    <a:lumMod val="20000"/>
                    <a:lumOff val="80000"/>
                  </a:schemeClr>
                </a:solidFill>
                <a:latin typeface="Garamond" panose="02020404030301010803" pitchFamily="18" charset="0"/>
              </a:rPr>
              <a:t>State </a:t>
            </a:r>
            <a:r>
              <a:rPr lang="en-US" sz="2000" b="1" dirty="0">
                <a:solidFill>
                  <a:schemeClr val="accent3">
                    <a:lumMod val="20000"/>
                    <a:lumOff val="80000"/>
                  </a:schemeClr>
                </a:solidFill>
                <a:latin typeface="Garamond" panose="02020404030301010803" pitchFamily="18" charset="0"/>
              </a:rPr>
              <a:t>budgetary health institution of the Amur region</a:t>
            </a:r>
            <a:r>
              <a:rPr lang="ru-RU" sz="2000" b="1" dirty="0">
                <a:solidFill>
                  <a:schemeClr val="accent3">
                    <a:lumMod val="20000"/>
                    <a:lumOff val="80000"/>
                  </a:schemeClr>
                </a:solidFill>
                <a:latin typeface="Garamond" panose="02020404030301010803" pitchFamily="18" charset="0"/>
              </a:rPr>
              <a:t> </a:t>
            </a:r>
            <a:endParaRPr lang="en-US" sz="2000" b="1" dirty="0" smtClean="0">
              <a:solidFill>
                <a:schemeClr val="accent3">
                  <a:lumMod val="20000"/>
                  <a:lumOff val="80000"/>
                </a:schemeClr>
              </a:solidFill>
              <a:latin typeface="Garamond" panose="02020404030301010803" pitchFamily="18" charset="0"/>
            </a:endParaRPr>
          </a:p>
          <a:p>
            <a:pPr indent="271463"/>
            <a:r>
              <a:rPr lang="en-US" sz="2000" b="1" dirty="0" smtClean="0">
                <a:solidFill>
                  <a:schemeClr val="accent3">
                    <a:lumMod val="20000"/>
                    <a:lumOff val="80000"/>
                  </a:schemeClr>
                </a:solidFill>
                <a:latin typeface="Garamond" panose="02020404030301010803" pitchFamily="18" charset="0"/>
              </a:rPr>
              <a:t>"</a:t>
            </a:r>
            <a:r>
              <a:rPr lang="en-US" sz="2000" b="1" dirty="0">
                <a:solidFill>
                  <a:schemeClr val="accent3">
                    <a:lumMod val="20000"/>
                    <a:lumOff val="80000"/>
                  </a:schemeClr>
                </a:solidFill>
                <a:latin typeface="Garamond" panose="02020404030301010803" pitchFamily="18" charset="0"/>
              </a:rPr>
              <a:t>City </a:t>
            </a:r>
            <a:r>
              <a:rPr lang="en-US" sz="2000" b="1" dirty="0" smtClean="0">
                <a:solidFill>
                  <a:schemeClr val="accent3">
                    <a:lumMod val="20000"/>
                    <a:lumOff val="80000"/>
                  </a:schemeClr>
                </a:solidFill>
                <a:latin typeface="Garamond" panose="02020404030301010803" pitchFamily="18" charset="0"/>
              </a:rPr>
              <a:t>polyclinic </a:t>
            </a:r>
            <a:r>
              <a:rPr lang="en-US" sz="2000" b="1" dirty="0">
                <a:solidFill>
                  <a:schemeClr val="accent3">
                    <a:lumMod val="20000"/>
                    <a:lumOff val="80000"/>
                  </a:schemeClr>
                </a:solidFill>
                <a:latin typeface="Garamond" panose="02020404030301010803" pitchFamily="18" charset="0"/>
              </a:rPr>
              <a:t>of</a:t>
            </a:r>
            <a:r>
              <a:rPr lang="ru-RU" sz="2000" b="1" dirty="0">
                <a:solidFill>
                  <a:schemeClr val="accent3">
                    <a:lumMod val="20000"/>
                    <a:lumOff val="80000"/>
                  </a:schemeClr>
                </a:solidFill>
                <a:latin typeface="Garamond" panose="02020404030301010803" pitchFamily="18" charset="0"/>
              </a:rPr>
              <a:t> </a:t>
            </a:r>
            <a:r>
              <a:rPr lang="en-US" sz="2000" b="1" dirty="0" err="1">
                <a:solidFill>
                  <a:schemeClr val="accent3">
                    <a:lumMod val="20000"/>
                    <a:lumOff val="80000"/>
                  </a:schemeClr>
                </a:solidFill>
                <a:latin typeface="Garamond" panose="02020404030301010803" pitchFamily="18" charset="0"/>
              </a:rPr>
              <a:t>Svobodny</a:t>
            </a:r>
            <a:r>
              <a:rPr lang="en-US" sz="2000" b="1" dirty="0">
                <a:solidFill>
                  <a:schemeClr val="accent3">
                    <a:lumMod val="20000"/>
                    <a:lumOff val="80000"/>
                  </a:schemeClr>
                </a:solidFill>
                <a:latin typeface="Garamond" panose="02020404030301010803" pitchFamily="18" charset="0"/>
              </a:rPr>
              <a:t>"</a:t>
            </a:r>
            <a:r>
              <a:rPr lang="ru-RU" sz="2000" b="1" dirty="0">
                <a:solidFill>
                  <a:schemeClr val="accent3">
                    <a:lumMod val="20000"/>
                    <a:lumOff val="80000"/>
                  </a:schemeClr>
                </a:solidFill>
                <a:latin typeface="Garamond" panose="02020404030301010803" pitchFamily="18" charset="0"/>
              </a:rPr>
              <a:t>, </a:t>
            </a:r>
            <a:r>
              <a:rPr lang="en-US" sz="2000" b="1" dirty="0" err="1">
                <a:solidFill>
                  <a:schemeClr val="accent3">
                    <a:lumMod val="20000"/>
                    <a:lumOff val="80000"/>
                  </a:schemeClr>
                </a:solidFill>
                <a:latin typeface="Garamond" panose="02020404030301010803" pitchFamily="18" charset="0"/>
              </a:rPr>
              <a:t>Svobodny</a:t>
            </a:r>
            <a:endParaRPr lang="ru-RU" sz="2000" b="1" dirty="0">
              <a:solidFill>
                <a:schemeClr val="accent3">
                  <a:lumMod val="20000"/>
                  <a:lumOff val="80000"/>
                </a:schemeClr>
              </a:solidFill>
              <a:latin typeface="Garamond" panose="02020404030301010803" pitchFamily="18" charset="0"/>
            </a:endParaRPr>
          </a:p>
          <a:p>
            <a:pPr indent="271463"/>
            <a:r>
              <a:rPr lang="ru-RU" sz="1600" dirty="0">
                <a:latin typeface="Garamond" panose="02020404030301010803" pitchFamily="18" charset="0"/>
              </a:rPr>
              <a:t>http://www.svbgp.ru/</a:t>
            </a:r>
            <a:endParaRPr lang="en-US" sz="1600" dirty="0">
              <a:latin typeface="Garamond" panose="02020404030301010803" pitchFamily="18" charset="0"/>
            </a:endParaRPr>
          </a:p>
        </p:txBody>
      </p:sp>
    </p:spTree>
    <p:extLst>
      <p:ext uri="{BB962C8B-B14F-4D97-AF65-F5344CB8AC3E}">
        <p14:creationId xmlns:p14="http://schemas.microsoft.com/office/powerpoint/2010/main" val="15084966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9" name="Picture 5" descr="C:\Users\Loki\Downloads\пузо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528" y="202645"/>
            <a:ext cx="2160000" cy="15241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8"/>
          <p:cNvSpPr txBox="1"/>
          <p:nvPr/>
        </p:nvSpPr>
        <p:spPr>
          <a:xfrm>
            <a:off x="1" y="393145"/>
            <a:ext cx="6759797" cy="1222835"/>
          </a:xfrm>
          <a:prstGeom prst="rect">
            <a:avLst/>
          </a:prstGeom>
        </p:spPr>
        <p:txBody>
          <a:bodyPr wrap="square" lIns="0" tIns="0" rIns="0" bIns="0" rtlCol="0" anchor="t">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3138"/>
              </a:lnSpc>
            </a:pPr>
            <a:r>
              <a:rPr lang="en-US" sz="3600" b="1"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Garamond" panose="02020404030301010803" pitchFamily="18" charset="0"/>
              </a:rPr>
              <a:t>GYNECOLOGY AND OBSTETRICS</a:t>
            </a:r>
          </a:p>
          <a:p>
            <a:pPr algn="ctr">
              <a:lnSpc>
                <a:spcPts val="3138"/>
              </a:lnSpc>
            </a:pPr>
            <a:endParaRPr lang="ru-RU" sz="3600" b="1"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Garamond" panose="02020404030301010803" pitchFamily="18" charset="0"/>
            </a:endParaRPr>
          </a:p>
        </p:txBody>
      </p:sp>
      <p:cxnSp>
        <p:nvCxnSpPr>
          <p:cNvPr id="13" name="Прямая соединительная линия 12"/>
          <p:cNvCxnSpPr/>
          <p:nvPr/>
        </p:nvCxnSpPr>
        <p:spPr>
          <a:xfrm>
            <a:off x="0" y="6029325"/>
            <a:ext cx="9144000" cy="9525"/>
          </a:xfrm>
          <a:prstGeom prst="line">
            <a:avLst/>
          </a:prstGeom>
          <a:ln/>
        </p:spPr>
        <p:style>
          <a:lnRef idx="3">
            <a:schemeClr val="accent1"/>
          </a:lnRef>
          <a:fillRef idx="0">
            <a:schemeClr val="accent1"/>
          </a:fillRef>
          <a:effectRef idx="2">
            <a:schemeClr val="accent1"/>
          </a:effectRef>
          <a:fontRef idx="minor">
            <a:schemeClr val="tx1"/>
          </a:fontRef>
        </p:style>
      </p:cxnSp>
      <p:pic>
        <p:nvPicPr>
          <p:cNvPr id="19" name="Рисунок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138" y="6200775"/>
            <a:ext cx="690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ÐÐ°ÑÑÐ¸Ð½ÐºÐ¸ Ð¿Ð¾ Ð·Ð°Ð¿ÑÐ¾ÑÑ Ð³ÐµÑÐ± Ð°Ð¼ÑÑÑÐºÐ¾Ð¹ Ð¾Ð±Ð»Ð°ÑÑ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3630" y="6181725"/>
            <a:ext cx="442884" cy="5379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4"/>
          <p:cNvSpPr txBox="1"/>
          <p:nvPr/>
        </p:nvSpPr>
        <p:spPr>
          <a:xfrm>
            <a:off x="0" y="1206020"/>
            <a:ext cx="6759798" cy="276999"/>
          </a:xfrm>
          <a:prstGeom prst="rect">
            <a:avLst/>
          </a:prstGeom>
        </p:spPr>
        <p:txBody>
          <a:bodyPr wrap="square" lIns="0" tIns="0" rIns="0" bIns="0" rtlCol="0" anchor="t">
            <a:spAutoFit/>
          </a:bodyPr>
          <a:lstStyle/>
          <a:p>
            <a:pPr algn="ctr"/>
            <a:r>
              <a:rPr lang="ru-RU" b="1" dirty="0" smtClean="0">
                <a:solidFill>
                  <a:schemeClr val="accent3">
                    <a:lumMod val="20000"/>
                    <a:lumOff val="80000"/>
                  </a:schemeClr>
                </a:solidFill>
                <a:latin typeface="Garamond" panose="02020404030301010803" pitchFamily="18" charset="0"/>
              </a:rPr>
              <a:t>(</a:t>
            </a:r>
            <a:r>
              <a:rPr lang="en-US" b="1" dirty="0">
                <a:solidFill>
                  <a:schemeClr val="accent3">
                    <a:lumMod val="20000"/>
                    <a:lumOff val="80000"/>
                  </a:schemeClr>
                </a:solidFill>
                <a:latin typeface="Garamond" panose="02020404030301010803" pitchFamily="18" charset="0"/>
              </a:rPr>
              <a:t>outpatient</a:t>
            </a:r>
            <a:r>
              <a:rPr lang="ru-RU" b="1" dirty="0">
                <a:solidFill>
                  <a:schemeClr val="accent3">
                    <a:lumMod val="20000"/>
                    <a:lumOff val="80000"/>
                  </a:schemeClr>
                </a:solidFill>
                <a:latin typeface="Garamond" panose="02020404030301010803" pitchFamily="18" charset="0"/>
              </a:rPr>
              <a:t> </a:t>
            </a:r>
            <a:r>
              <a:rPr lang="en-US" b="1" dirty="0">
                <a:solidFill>
                  <a:schemeClr val="accent3">
                    <a:lumMod val="20000"/>
                    <a:lumOff val="80000"/>
                  </a:schemeClr>
                </a:solidFill>
                <a:latin typeface="Garamond" panose="02020404030301010803" pitchFamily="18" charset="0"/>
              </a:rPr>
              <a:t>medical care</a:t>
            </a:r>
            <a:r>
              <a:rPr lang="ru-RU" b="1" dirty="0" smtClean="0">
                <a:solidFill>
                  <a:schemeClr val="accent3">
                    <a:lumMod val="20000"/>
                    <a:lumOff val="80000"/>
                  </a:schemeClr>
                </a:solidFill>
                <a:latin typeface="Garamond" panose="02020404030301010803" pitchFamily="18" charset="0"/>
              </a:rPr>
              <a:t>)</a:t>
            </a:r>
            <a:endParaRPr lang="ru-RU" sz="1200" dirty="0" smtClean="0">
              <a:latin typeface="Garamond" panose="02020404030301010803" pitchFamily="18" charset="0"/>
            </a:endParaRPr>
          </a:p>
        </p:txBody>
      </p:sp>
      <p:sp>
        <p:nvSpPr>
          <p:cNvPr id="11" name="TextBox 4"/>
          <p:cNvSpPr txBox="1"/>
          <p:nvPr/>
        </p:nvSpPr>
        <p:spPr>
          <a:xfrm>
            <a:off x="334168" y="1750851"/>
            <a:ext cx="8475663" cy="3447098"/>
          </a:xfrm>
          <a:prstGeom prst="rect">
            <a:avLst/>
          </a:prstGeom>
        </p:spPr>
        <p:txBody>
          <a:bodyPr wrap="square" lIns="0" tIns="0" rIns="0" bIns="0" rtlCol="0" anchor="t">
            <a:spAutoFit/>
          </a:bodyPr>
          <a:lstStyle/>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autonomous healthcare institution of the Amur region</a:t>
            </a:r>
            <a:r>
              <a:rPr lang="ru-RU" sz="2000" b="1" dirty="0">
                <a:solidFill>
                  <a:schemeClr val="accent3">
                    <a:lumMod val="20000"/>
                    <a:lumOff val="80000"/>
                  </a:schemeClr>
                </a:solidFill>
                <a:latin typeface="Garamond" panose="02020404030301010803" pitchFamily="18" charset="0"/>
              </a:rPr>
              <a:t> </a:t>
            </a:r>
          </a:p>
          <a:p>
            <a:pPr indent="271463"/>
            <a:r>
              <a:rPr lang="en-US" sz="2000" b="1" dirty="0">
                <a:solidFill>
                  <a:schemeClr val="accent3">
                    <a:lumMod val="20000"/>
                    <a:lumOff val="80000"/>
                  </a:schemeClr>
                </a:solidFill>
                <a:latin typeface="Garamond" panose="02020404030301010803" pitchFamily="18" charset="0"/>
              </a:rPr>
              <a:t>"</a:t>
            </a:r>
            <a:r>
              <a:rPr lang="en-US" sz="2000" b="1" dirty="0" err="1">
                <a:solidFill>
                  <a:schemeClr val="accent3">
                    <a:lumMod val="20000"/>
                    <a:lumOff val="80000"/>
                  </a:schemeClr>
                </a:solidFill>
                <a:latin typeface="Garamond" panose="02020404030301010803" pitchFamily="18" charset="0"/>
              </a:rPr>
              <a:t>Belogorsk</a:t>
            </a:r>
            <a:r>
              <a:rPr lang="en-US" sz="2000" b="1" dirty="0">
                <a:solidFill>
                  <a:schemeClr val="accent3">
                    <a:lumMod val="20000"/>
                    <a:lumOff val="80000"/>
                  </a:schemeClr>
                </a:solidFill>
                <a:latin typeface="Garamond" panose="02020404030301010803" pitchFamily="18" charset="0"/>
              </a:rPr>
              <a:t> hospital"</a:t>
            </a:r>
            <a:r>
              <a:rPr lang="ru-RU" sz="2000" b="1" dirty="0">
                <a:solidFill>
                  <a:schemeClr val="accent3">
                    <a:lumMod val="20000"/>
                    <a:lumOff val="80000"/>
                  </a:schemeClr>
                </a:solidFill>
                <a:latin typeface="Garamond" panose="02020404030301010803" pitchFamily="18" charset="0"/>
              </a:rPr>
              <a:t>, </a:t>
            </a:r>
            <a:r>
              <a:rPr lang="en-US" sz="2000" b="1" dirty="0" err="1">
                <a:solidFill>
                  <a:schemeClr val="accent3">
                    <a:lumMod val="20000"/>
                    <a:lumOff val="80000"/>
                  </a:schemeClr>
                </a:solidFill>
                <a:latin typeface="Garamond" panose="02020404030301010803" pitchFamily="18" charset="0"/>
              </a:rPr>
              <a:t>Belogorsk</a:t>
            </a:r>
            <a:endParaRPr lang="ru-RU" sz="2000" b="1" dirty="0">
              <a:solidFill>
                <a:schemeClr val="accent3">
                  <a:lumMod val="20000"/>
                  <a:lumOff val="80000"/>
                </a:schemeClr>
              </a:solidFill>
              <a:latin typeface="Garamond" panose="02020404030301010803" pitchFamily="18" charset="0"/>
            </a:endParaRPr>
          </a:p>
          <a:p>
            <a:pPr indent="266700"/>
            <a:r>
              <a:rPr lang="en-US" sz="1600" dirty="0">
                <a:latin typeface="Garamond" panose="02020404030301010803" pitchFamily="18" charset="0"/>
              </a:rPr>
              <a:t>http://www.xn----7sbbbcjn2aoifygbe1ar2h5e8b.xn--p1ai/</a:t>
            </a:r>
          </a:p>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budgetary health institution of the Amur region</a:t>
            </a:r>
            <a:r>
              <a:rPr lang="ru-RU" sz="2000" b="1" dirty="0">
                <a:solidFill>
                  <a:schemeClr val="accent3">
                    <a:lumMod val="20000"/>
                    <a:lumOff val="80000"/>
                  </a:schemeClr>
                </a:solidFill>
                <a:latin typeface="Garamond" panose="02020404030301010803" pitchFamily="18" charset="0"/>
              </a:rPr>
              <a:t> </a:t>
            </a:r>
          </a:p>
          <a:p>
            <a:pPr indent="271463"/>
            <a:r>
              <a:rPr lang="en-US" sz="2000" b="1" dirty="0">
                <a:solidFill>
                  <a:schemeClr val="accent3">
                    <a:lumMod val="20000"/>
                    <a:lumOff val="80000"/>
                  </a:schemeClr>
                </a:solidFill>
                <a:latin typeface="Garamond" panose="02020404030301010803" pitchFamily="18" charset="0"/>
              </a:rPr>
              <a:t>"Zeya hospital named after B.E. </a:t>
            </a:r>
            <a:r>
              <a:rPr lang="en-US" sz="2000" b="1" dirty="0" err="1">
                <a:solidFill>
                  <a:schemeClr val="accent3">
                    <a:lumMod val="20000"/>
                    <a:lumOff val="80000"/>
                  </a:schemeClr>
                </a:solidFill>
                <a:latin typeface="Garamond" panose="02020404030301010803" pitchFamily="18" charset="0"/>
              </a:rPr>
              <a:t>Smirnova</a:t>
            </a:r>
            <a:r>
              <a:rPr lang="en-US" sz="2000" b="1" dirty="0">
                <a:solidFill>
                  <a:schemeClr val="accent3">
                    <a:lumMod val="20000"/>
                    <a:lumOff val="80000"/>
                  </a:schemeClr>
                </a:solidFill>
                <a:latin typeface="Garamond" panose="02020404030301010803" pitchFamily="18" charset="0"/>
              </a:rPr>
              <a:t>"</a:t>
            </a:r>
            <a:r>
              <a:rPr lang="ru-RU" sz="2000" b="1" dirty="0">
                <a:solidFill>
                  <a:schemeClr val="accent3">
                    <a:lumMod val="20000"/>
                    <a:lumOff val="80000"/>
                  </a:schemeClr>
                </a:solidFill>
                <a:latin typeface="Garamond" panose="02020404030301010803" pitchFamily="18" charset="0"/>
              </a:rPr>
              <a:t>, </a:t>
            </a:r>
            <a:r>
              <a:rPr lang="en-US" sz="2000" b="1" dirty="0">
                <a:solidFill>
                  <a:schemeClr val="accent3">
                    <a:lumMod val="20000"/>
                    <a:lumOff val="80000"/>
                  </a:schemeClr>
                </a:solidFill>
                <a:latin typeface="Garamond" panose="02020404030301010803" pitchFamily="18" charset="0"/>
              </a:rPr>
              <a:t>Zeya</a:t>
            </a:r>
            <a:endParaRPr lang="ru-RU" sz="2000" b="1" dirty="0">
              <a:solidFill>
                <a:schemeClr val="accent3">
                  <a:lumMod val="20000"/>
                  <a:lumOff val="80000"/>
                </a:schemeClr>
              </a:solidFill>
              <a:latin typeface="Garamond" panose="02020404030301010803" pitchFamily="18" charset="0"/>
            </a:endParaRPr>
          </a:p>
          <a:p>
            <a:pPr indent="266700"/>
            <a:r>
              <a:rPr lang="en-US" sz="1600" dirty="0">
                <a:latin typeface="Garamond" panose="02020404030301010803" pitchFamily="18" charset="0"/>
              </a:rPr>
              <a:t>http://cbzeya.ru/</a:t>
            </a:r>
            <a:endParaRPr lang="ru-RU" sz="1600" dirty="0">
              <a:latin typeface="Garamond" panose="02020404030301010803" pitchFamily="18" charset="0"/>
            </a:endParaRPr>
          </a:p>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budgetary health institution of the Amur region</a:t>
            </a:r>
            <a:r>
              <a:rPr lang="ru-RU" sz="2000" b="1" dirty="0">
                <a:solidFill>
                  <a:schemeClr val="accent3">
                    <a:lumMod val="20000"/>
                    <a:lumOff val="80000"/>
                  </a:schemeClr>
                </a:solidFill>
                <a:latin typeface="Garamond" panose="02020404030301010803" pitchFamily="18" charset="0"/>
              </a:rPr>
              <a:t> </a:t>
            </a:r>
          </a:p>
          <a:p>
            <a:pPr indent="271463"/>
            <a:r>
              <a:rPr lang="en-US" sz="2000" b="1" dirty="0">
                <a:solidFill>
                  <a:schemeClr val="accent3">
                    <a:lumMod val="20000"/>
                    <a:lumOff val="80000"/>
                  </a:schemeClr>
                </a:solidFill>
                <a:latin typeface="Garamond" panose="02020404030301010803" pitchFamily="18" charset="0"/>
              </a:rPr>
              <a:t>"</a:t>
            </a:r>
            <a:r>
              <a:rPr lang="en-US" sz="2000" b="1" dirty="0" err="1">
                <a:solidFill>
                  <a:schemeClr val="accent3">
                    <a:lumMod val="20000"/>
                    <a:lumOff val="80000"/>
                  </a:schemeClr>
                </a:solidFill>
                <a:latin typeface="Garamond" panose="02020404030301010803" pitchFamily="18" charset="0"/>
              </a:rPr>
              <a:t>Raichikhinsk</a:t>
            </a:r>
            <a:r>
              <a:rPr lang="en-US" sz="2000" b="1" dirty="0">
                <a:solidFill>
                  <a:schemeClr val="accent3">
                    <a:lumMod val="20000"/>
                    <a:lumOff val="80000"/>
                  </a:schemeClr>
                </a:solidFill>
                <a:latin typeface="Garamond" panose="02020404030301010803" pitchFamily="18" charset="0"/>
              </a:rPr>
              <a:t> city hospital"</a:t>
            </a:r>
            <a:r>
              <a:rPr lang="ru-RU" sz="2000" b="1" dirty="0">
                <a:solidFill>
                  <a:schemeClr val="accent3">
                    <a:lumMod val="20000"/>
                    <a:lumOff val="80000"/>
                  </a:schemeClr>
                </a:solidFill>
                <a:latin typeface="Garamond" panose="02020404030301010803" pitchFamily="18" charset="0"/>
              </a:rPr>
              <a:t>, </a:t>
            </a:r>
            <a:r>
              <a:rPr lang="en-US" sz="2000" b="1" dirty="0" err="1">
                <a:solidFill>
                  <a:schemeClr val="accent3">
                    <a:lumMod val="20000"/>
                    <a:lumOff val="80000"/>
                  </a:schemeClr>
                </a:solidFill>
                <a:latin typeface="Garamond" panose="02020404030301010803" pitchFamily="18" charset="0"/>
              </a:rPr>
              <a:t>Raichikhinsk</a:t>
            </a:r>
            <a:endParaRPr lang="en-US" sz="2000" b="1" dirty="0">
              <a:solidFill>
                <a:schemeClr val="accent3">
                  <a:lumMod val="20000"/>
                  <a:lumOff val="80000"/>
                </a:schemeClr>
              </a:solidFill>
              <a:latin typeface="Garamond" panose="02020404030301010803" pitchFamily="18" charset="0"/>
            </a:endParaRPr>
          </a:p>
          <a:p>
            <a:pPr indent="271463"/>
            <a:r>
              <a:rPr lang="en-US" sz="1600" dirty="0">
                <a:latin typeface="Garamond" panose="02020404030301010803" pitchFamily="18" charset="0"/>
              </a:rPr>
              <a:t>http://raigb.ru/</a:t>
            </a:r>
            <a:endParaRPr lang="ru-RU" sz="1600" dirty="0">
              <a:latin typeface="Garamond" panose="02020404030301010803" pitchFamily="18" charset="0"/>
            </a:endParaRPr>
          </a:p>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autonomous healthcare institution of the Amur region</a:t>
            </a:r>
            <a:r>
              <a:rPr lang="ru-RU" sz="2000" b="1" dirty="0">
                <a:solidFill>
                  <a:schemeClr val="accent3">
                    <a:lumMod val="20000"/>
                    <a:lumOff val="80000"/>
                  </a:schemeClr>
                </a:solidFill>
                <a:latin typeface="Garamond" panose="02020404030301010803" pitchFamily="18" charset="0"/>
              </a:rPr>
              <a:t> </a:t>
            </a:r>
          </a:p>
          <a:p>
            <a:pPr indent="271463"/>
            <a:r>
              <a:rPr lang="en-US" sz="2000" b="1" dirty="0">
                <a:solidFill>
                  <a:schemeClr val="accent3">
                    <a:lumMod val="20000"/>
                    <a:lumOff val="80000"/>
                  </a:schemeClr>
                </a:solidFill>
                <a:latin typeface="Garamond" panose="02020404030301010803" pitchFamily="18" charset="0"/>
              </a:rPr>
              <a:t>"</a:t>
            </a:r>
            <a:r>
              <a:rPr lang="en-US" sz="2000" b="1" dirty="0" err="1">
                <a:solidFill>
                  <a:schemeClr val="accent3">
                    <a:lumMod val="20000"/>
                    <a:lumOff val="80000"/>
                  </a:schemeClr>
                </a:solidFill>
                <a:latin typeface="Garamond" panose="02020404030301010803" pitchFamily="18" charset="0"/>
              </a:rPr>
              <a:t>Tynda</a:t>
            </a:r>
            <a:r>
              <a:rPr lang="en-US" sz="2000" b="1" dirty="0">
                <a:solidFill>
                  <a:schemeClr val="accent3">
                    <a:lumMod val="20000"/>
                    <a:lumOff val="80000"/>
                  </a:schemeClr>
                </a:solidFill>
                <a:latin typeface="Garamond" panose="02020404030301010803" pitchFamily="18" charset="0"/>
              </a:rPr>
              <a:t> hospital"</a:t>
            </a:r>
            <a:r>
              <a:rPr lang="ru-RU" sz="2000" b="1" dirty="0">
                <a:solidFill>
                  <a:schemeClr val="accent3">
                    <a:lumMod val="20000"/>
                    <a:lumOff val="80000"/>
                  </a:schemeClr>
                </a:solidFill>
                <a:latin typeface="Garamond" panose="02020404030301010803" pitchFamily="18" charset="0"/>
              </a:rPr>
              <a:t>, </a:t>
            </a:r>
            <a:r>
              <a:rPr lang="en-US" sz="2000" b="1" dirty="0" err="1">
                <a:solidFill>
                  <a:schemeClr val="accent3">
                    <a:lumMod val="20000"/>
                    <a:lumOff val="80000"/>
                  </a:schemeClr>
                </a:solidFill>
                <a:latin typeface="Garamond" panose="02020404030301010803" pitchFamily="18" charset="0"/>
              </a:rPr>
              <a:t>Tynda</a:t>
            </a:r>
            <a:r>
              <a:rPr lang="en-US" sz="2000" b="1" dirty="0">
                <a:solidFill>
                  <a:schemeClr val="accent3">
                    <a:lumMod val="20000"/>
                    <a:lumOff val="80000"/>
                  </a:schemeClr>
                </a:solidFill>
                <a:latin typeface="Garamond" panose="02020404030301010803" pitchFamily="18" charset="0"/>
              </a:rPr>
              <a:t> </a:t>
            </a:r>
          </a:p>
          <a:p>
            <a:pPr indent="271463"/>
            <a:r>
              <a:rPr lang="en-US" sz="1600" dirty="0">
                <a:latin typeface="Garamond" panose="02020404030301010803" pitchFamily="18" charset="0"/>
              </a:rPr>
              <a:t>http://www.crb-t.ru/</a:t>
            </a:r>
            <a:endParaRPr lang="ru-RU" sz="2000" dirty="0">
              <a:latin typeface="Garamond" panose="02020404030301010803" pitchFamily="18" charset="0"/>
            </a:endParaRPr>
          </a:p>
        </p:txBody>
      </p:sp>
    </p:spTree>
    <p:extLst>
      <p:ext uri="{BB962C8B-B14F-4D97-AF65-F5344CB8AC3E}">
        <p14:creationId xmlns:p14="http://schemas.microsoft.com/office/powerpoint/2010/main" val="27464766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0" name="Picture 6" descr="C:\Users\Loki\Downloads\очки.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2000" y="1293146"/>
            <a:ext cx="4320000" cy="2430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0" y="286248"/>
            <a:ext cx="9143999" cy="577081"/>
          </a:xfrm>
          <a:prstGeom prst="rect">
            <a:avLst/>
          </a:prstGeom>
        </p:spPr>
        <p:txBody>
          <a:bodyPr wrap="square" lIns="0" tIns="0" rIns="0" bIns="0" rtlCol="0" anchor="t">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4480"/>
              </a:lnSpc>
            </a:pPr>
            <a:r>
              <a:rPr lang="en-US" sz="3600" b="1"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Garamond" panose="02020404030301010803" pitchFamily="18" charset="0"/>
              </a:rPr>
              <a:t>OPHTHALMOLOGY</a:t>
            </a:r>
            <a:endParaRPr lang="en-US" sz="3600" b="1"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Garamond" panose="02020404030301010803" pitchFamily="18" charset="0"/>
            </a:endParaRPr>
          </a:p>
        </p:txBody>
      </p:sp>
      <p:sp>
        <p:nvSpPr>
          <p:cNvPr id="18" name="TextBox 4"/>
          <p:cNvSpPr txBox="1"/>
          <p:nvPr/>
        </p:nvSpPr>
        <p:spPr>
          <a:xfrm>
            <a:off x="334167" y="3903501"/>
            <a:ext cx="8475663" cy="1723549"/>
          </a:xfrm>
          <a:prstGeom prst="rect">
            <a:avLst/>
          </a:prstGeom>
        </p:spPr>
        <p:txBody>
          <a:bodyPr wrap="square" lIns="0" tIns="0" rIns="0" bIns="0" rtlCol="0" anchor="t">
            <a:spAutoFit/>
          </a:bodyPr>
          <a:lstStyle/>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autonomous healthcare institution of the Amur </a:t>
            </a:r>
            <a:r>
              <a:rPr lang="en-US" sz="2000" b="1" dirty="0" smtClean="0">
                <a:solidFill>
                  <a:schemeClr val="accent3">
                    <a:lumMod val="20000"/>
                    <a:lumOff val="80000"/>
                  </a:schemeClr>
                </a:solidFill>
                <a:latin typeface="Garamond" panose="02020404030301010803" pitchFamily="18" charset="0"/>
              </a:rPr>
              <a:t>region "</a:t>
            </a:r>
            <a:r>
              <a:rPr lang="en-US" sz="2000" b="1" dirty="0">
                <a:solidFill>
                  <a:schemeClr val="accent3">
                    <a:lumMod val="20000"/>
                    <a:lumOff val="80000"/>
                  </a:schemeClr>
                </a:solidFill>
                <a:latin typeface="Garamond" panose="02020404030301010803" pitchFamily="18" charset="0"/>
              </a:rPr>
              <a:t>Amur regional clinical hospital ", Blagoveshchensk </a:t>
            </a:r>
          </a:p>
          <a:p>
            <a:pPr indent="271463"/>
            <a:r>
              <a:rPr lang="en-US" sz="1600" dirty="0">
                <a:latin typeface="Garamond" panose="02020404030301010803" pitchFamily="18" charset="0"/>
              </a:rPr>
              <a:t>http://</a:t>
            </a:r>
            <a:r>
              <a:rPr lang="en-US" sz="1600" dirty="0" smtClean="0">
                <a:latin typeface="Garamond" panose="02020404030301010803" pitchFamily="18" charset="0"/>
              </a:rPr>
              <a:t>aokb28.su</a:t>
            </a:r>
            <a:r>
              <a:rPr lang="en-US" sz="1600" dirty="0">
                <a:latin typeface="Garamond" panose="02020404030301010803" pitchFamily="18" charset="0"/>
              </a:rPr>
              <a:t>/</a:t>
            </a:r>
            <a:endParaRPr lang="en-US" sz="2000" b="1" dirty="0">
              <a:solidFill>
                <a:schemeClr val="accent3">
                  <a:lumMod val="20000"/>
                  <a:lumOff val="80000"/>
                </a:schemeClr>
              </a:solidFill>
              <a:latin typeface="Garamond" panose="02020404030301010803" pitchFamily="18" charset="0"/>
            </a:endParaRPr>
          </a:p>
          <a:p>
            <a:pPr marL="285750" lvl="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autonomous healthcare institution of the Amur region "Blagoveshchensk city clinical hospital"</a:t>
            </a:r>
            <a:r>
              <a:rPr lang="ru-RU" sz="2000" b="1" dirty="0">
                <a:solidFill>
                  <a:schemeClr val="accent3">
                    <a:lumMod val="20000"/>
                    <a:lumOff val="80000"/>
                  </a:schemeClr>
                </a:solidFill>
                <a:latin typeface="Garamond" panose="02020404030301010803" pitchFamily="18" charset="0"/>
              </a:rPr>
              <a:t>, </a:t>
            </a:r>
            <a:r>
              <a:rPr lang="en-US" sz="2000" b="1" dirty="0">
                <a:solidFill>
                  <a:schemeClr val="accent3">
                    <a:lumMod val="20000"/>
                    <a:lumOff val="80000"/>
                  </a:schemeClr>
                </a:solidFill>
                <a:latin typeface="Garamond" panose="02020404030301010803" pitchFamily="18" charset="0"/>
              </a:rPr>
              <a:t>Blagoveshchensk</a:t>
            </a:r>
          </a:p>
          <a:p>
            <a:pPr lvl="0" indent="266700"/>
            <a:r>
              <a:rPr lang="en-US" sz="1600" dirty="0">
                <a:latin typeface="Garamond" panose="02020404030301010803" pitchFamily="18" charset="0"/>
              </a:rPr>
              <a:t>http ://muzgkb.ru</a:t>
            </a:r>
            <a:r>
              <a:rPr lang="en-US" sz="1600" dirty="0" smtClean="0">
                <a:latin typeface="Garamond" panose="02020404030301010803" pitchFamily="18" charset="0"/>
              </a:rPr>
              <a:t>/</a:t>
            </a:r>
            <a:endParaRPr lang="ru-RU" sz="1600" dirty="0">
              <a:latin typeface="Garamond" panose="02020404030301010803" pitchFamily="18" charset="0"/>
            </a:endParaRPr>
          </a:p>
        </p:txBody>
      </p:sp>
      <p:cxnSp>
        <p:nvCxnSpPr>
          <p:cNvPr id="13" name="Прямая соединительная линия 12"/>
          <p:cNvCxnSpPr/>
          <p:nvPr/>
        </p:nvCxnSpPr>
        <p:spPr>
          <a:xfrm>
            <a:off x="0" y="6029325"/>
            <a:ext cx="9144000" cy="9525"/>
          </a:xfrm>
          <a:prstGeom prst="line">
            <a:avLst/>
          </a:prstGeom>
          <a:ln/>
        </p:spPr>
        <p:style>
          <a:lnRef idx="3">
            <a:schemeClr val="accent1"/>
          </a:lnRef>
          <a:fillRef idx="0">
            <a:schemeClr val="accent1"/>
          </a:fillRef>
          <a:effectRef idx="2">
            <a:schemeClr val="accent1"/>
          </a:effectRef>
          <a:fontRef idx="minor">
            <a:schemeClr val="tx1"/>
          </a:fontRef>
        </p:style>
      </p:cxnSp>
      <p:pic>
        <p:nvPicPr>
          <p:cNvPr id="19" name="Рисунок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138" y="6200775"/>
            <a:ext cx="690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ÐÐ°ÑÑÐ¸Ð½ÐºÐ¸ Ð¿Ð¾ Ð·Ð°Ð¿ÑÐ¾ÑÑ Ð³ÐµÑÐ± Ð°Ð¼ÑÑÑÐºÐ¾Ð¹ Ð¾Ð±Ð»Ð°ÑÑ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3630" y="6181725"/>
            <a:ext cx="442884" cy="5379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4"/>
          <p:cNvSpPr txBox="1"/>
          <p:nvPr/>
        </p:nvSpPr>
        <p:spPr>
          <a:xfrm>
            <a:off x="0" y="865518"/>
            <a:ext cx="9144000" cy="276999"/>
          </a:xfrm>
          <a:prstGeom prst="rect">
            <a:avLst/>
          </a:prstGeom>
        </p:spPr>
        <p:txBody>
          <a:bodyPr wrap="square" lIns="0" tIns="0" rIns="0" bIns="0" rtlCol="0" anchor="t">
            <a:spAutoFit/>
          </a:bodyPr>
          <a:lstStyle/>
          <a:p>
            <a:pPr algn="ctr"/>
            <a:r>
              <a:rPr lang="ru-RU" b="1" dirty="0" smtClean="0">
                <a:solidFill>
                  <a:schemeClr val="accent3">
                    <a:lumMod val="20000"/>
                    <a:lumOff val="80000"/>
                  </a:schemeClr>
                </a:solidFill>
                <a:latin typeface="Garamond" panose="02020404030301010803" pitchFamily="18" charset="0"/>
              </a:rPr>
              <a:t>(</a:t>
            </a:r>
            <a:r>
              <a:rPr lang="en-US" b="1" dirty="0">
                <a:solidFill>
                  <a:schemeClr val="accent3">
                    <a:lumMod val="20000"/>
                    <a:lumOff val="80000"/>
                  </a:schemeClr>
                </a:solidFill>
                <a:latin typeface="Garamond" panose="02020404030301010803" pitchFamily="18" charset="0"/>
              </a:rPr>
              <a:t>inpatient medical care</a:t>
            </a:r>
            <a:r>
              <a:rPr lang="ru-RU" b="1" dirty="0" smtClean="0">
                <a:solidFill>
                  <a:schemeClr val="accent3">
                    <a:lumMod val="20000"/>
                    <a:lumOff val="80000"/>
                  </a:schemeClr>
                </a:solidFill>
                <a:latin typeface="Garamond" panose="02020404030301010803" pitchFamily="18" charset="0"/>
              </a:rPr>
              <a:t>)</a:t>
            </a:r>
            <a:endParaRPr lang="ru-RU" sz="1200" dirty="0" smtClean="0">
              <a:latin typeface="Garamond" panose="02020404030301010803" pitchFamily="18" charset="0"/>
            </a:endParaRPr>
          </a:p>
        </p:txBody>
      </p:sp>
    </p:spTree>
    <p:extLst>
      <p:ext uri="{BB962C8B-B14F-4D97-AF65-F5344CB8AC3E}">
        <p14:creationId xmlns:p14="http://schemas.microsoft.com/office/powerpoint/2010/main" val="6848738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C:\Users\Loki\Downloads\очки.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6928" y="202645"/>
            <a:ext cx="2709600" cy="15241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8"/>
          <p:cNvSpPr txBox="1"/>
          <p:nvPr/>
        </p:nvSpPr>
        <p:spPr>
          <a:xfrm>
            <a:off x="1" y="393145"/>
            <a:ext cx="5966927" cy="562398"/>
          </a:xfrm>
          <a:prstGeom prst="rect">
            <a:avLst/>
          </a:prstGeom>
        </p:spPr>
        <p:txBody>
          <a:bodyPr wrap="square" lIns="0" tIns="0" rIns="0" bIns="0" rtlCol="0" anchor="t">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4480"/>
              </a:lnSpc>
            </a:pPr>
            <a:r>
              <a:rPr lang="en-US" sz="3600" b="1"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Garamond" panose="02020404030301010803" pitchFamily="18" charset="0"/>
              </a:rPr>
              <a:t>OPHTHALMOLOGY</a:t>
            </a:r>
            <a:endParaRPr lang="en-US" sz="3600" b="1"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Garamond" panose="02020404030301010803" pitchFamily="18" charset="0"/>
            </a:endParaRPr>
          </a:p>
        </p:txBody>
      </p:sp>
      <p:cxnSp>
        <p:nvCxnSpPr>
          <p:cNvPr id="13" name="Прямая соединительная линия 12"/>
          <p:cNvCxnSpPr/>
          <p:nvPr/>
        </p:nvCxnSpPr>
        <p:spPr>
          <a:xfrm>
            <a:off x="0" y="6029325"/>
            <a:ext cx="9144000" cy="9525"/>
          </a:xfrm>
          <a:prstGeom prst="line">
            <a:avLst/>
          </a:prstGeom>
          <a:ln/>
        </p:spPr>
        <p:style>
          <a:lnRef idx="3">
            <a:schemeClr val="accent1"/>
          </a:lnRef>
          <a:fillRef idx="0">
            <a:schemeClr val="accent1"/>
          </a:fillRef>
          <a:effectRef idx="2">
            <a:schemeClr val="accent1"/>
          </a:effectRef>
          <a:fontRef idx="minor">
            <a:schemeClr val="tx1"/>
          </a:fontRef>
        </p:style>
      </p:cxnSp>
      <p:pic>
        <p:nvPicPr>
          <p:cNvPr id="19" name="Рисунок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138" y="6200775"/>
            <a:ext cx="690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ÐÐ°ÑÑÐ¸Ð½ÐºÐ¸ Ð¿Ð¾ Ð·Ð°Ð¿ÑÐ¾ÑÑ Ð³ÐµÑÐ± Ð°Ð¼ÑÑÑÐºÐ¾Ð¹ Ð¾Ð±Ð»Ð°ÑÑ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3630" y="6181725"/>
            <a:ext cx="442884" cy="5379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4"/>
          <p:cNvSpPr txBox="1"/>
          <p:nvPr/>
        </p:nvSpPr>
        <p:spPr>
          <a:xfrm>
            <a:off x="0" y="913920"/>
            <a:ext cx="5966928" cy="276999"/>
          </a:xfrm>
          <a:prstGeom prst="rect">
            <a:avLst/>
          </a:prstGeom>
        </p:spPr>
        <p:txBody>
          <a:bodyPr wrap="square" lIns="0" tIns="0" rIns="0" bIns="0" rtlCol="0" anchor="t">
            <a:spAutoFit/>
          </a:bodyPr>
          <a:lstStyle/>
          <a:p>
            <a:pPr algn="ctr"/>
            <a:r>
              <a:rPr lang="ru-RU" b="1" dirty="0" smtClean="0">
                <a:solidFill>
                  <a:schemeClr val="accent3">
                    <a:lumMod val="20000"/>
                    <a:lumOff val="80000"/>
                  </a:schemeClr>
                </a:solidFill>
                <a:latin typeface="Garamond" panose="02020404030301010803" pitchFamily="18" charset="0"/>
              </a:rPr>
              <a:t>(</a:t>
            </a:r>
            <a:r>
              <a:rPr lang="en-US" b="1" dirty="0">
                <a:solidFill>
                  <a:schemeClr val="accent3">
                    <a:lumMod val="20000"/>
                    <a:lumOff val="80000"/>
                  </a:schemeClr>
                </a:solidFill>
                <a:latin typeface="Garamond" panose="02020404030301010803" pitchFamily="18" charset="0"/>
              </a:rPr>
              <a:t>outpatient</a:t>
            </a:r>
            <a:r>
              <a:rPr lang="ru-RU" b="1" dirty="0">
                <a:solidFill>
                  <a:schemeClr val="accent3">
                    <a:lumMod val="20000"/>
                    <a:lumOff val="80000"/>
                  </a:schemeClr>
                </a:solidFill>
                <a:latin typeface="Garamond" panose="02020404030301010803" pitchFamily="18" charset="0"/>
              </a:rPr>
              <a:t> </a:t>
            </a:r>
            <a:r>
              <a:rPr lang="en-US" b="1" dirty="0">
                <a:solidFill>
                  <a:schemeClr val="accent3">
                    <a:lumMod val="20000"/>
                    <a:lumOff val="80000"/>
                  </a:schemeClr>
                </a:solidFill>
                <a:latin typeface="Garamond" panose="02020404030301010803" pitchFamily="18" charset="0"/>
              </a:rPr>
              <a:t>medical care</a:t>
            </a:r>
            <a:r>
              <a:rPr lang="ru-RU" b="1" dirty="0" smtClean="0">
                <a:solidFill>
                  <a:schemeClr val="accent3">
                    <a:lumMod val="20000"/>
                    <a:lumOff val="80000"/>
                  </a:schemeClr>
                </a:solidFill>
                <a:latin typeface="Garamond" panose="02020404030301010803" pitchFamily="18" charset="0"/>
              </a:rPr>
              <a:t>)</a:t>
            </a:r>
            <a:endParaRPr lang="ru-RU" sz="1200" dirty="0" smtClean="0">
              <a:latin typeface="Garamond" panose="02020404030301010803" pitchFamily="18" charset="0"/>
            </a:endParaRPr>
          </a:p>
        </p:txBody>
      </p:sp>
      <p:sp>
        <p:nvSpPr>
          <p:cNvPr id="9" name="TextBox 4"/>
          <p:cNvSpPr txBox="1"/>
          <p:nvPr/>
        </p:nvSpPr>
        <p:spPr>
          <a:xfrm>
            <a:off x="334168" y="1725451"/>
            <a:ext cx="8475663" cy="4308872"/>
          </a:xfrm>
          <a:prstGeom prst="rect">
            <a:avLst/>
          </a:prstGeom>
        </p:spPr>
        <p:txBody>
          <a:bodyPr wrap="square" lIns="0" tIns="0" rIns="0" bIns="0" rtlCol="0" anchor="t">
            <a:spAutoFit/>
          </a:bodyPr>
          <a:lstStyle/>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autonomous healthcare institution of the Amur region </a:t>
            </a:r>
            <a:endParaRPr lang="ru-RU" sz="2000" b="1" dirty="0">
              <a:solidFill>
                <a:schemeClr val="accent3">
                  <a:lumMod val="20000"/>
                  <a:lumOff val="80000"/>
                </a:schemeClr>
              </a:solidFill>
              <a:latin typeface="Garamond" panose="02020404030301010803" pitchFamily="18" charset="0"/>
            </a:endParaRPr>
          </a:p>
          <a:p>
            <a:pPr indent="271463"/>
            <a:r>
              <a:rPr lang="en-US" sz="2000" b="1" dirty="0">
                <a:solidFill>
                  <a:schemeClr val="accent3">
                    <a:lumMod val="20000"/>
                    <a:lumOff val="80000"/>
                  </a:schemeClr>
                </a:solidFill>
                <a:latin typeface="Garamond" panose="02020404030301010803" pitchFamily="18" charset="0"/>
              </a:rPr>
              <a:t>"City polyclinic </a:t>
            </a:r>
            <a:r>
              <a:rPr lang="ru-RU" sz="2000" b="1" dirty="0">
                <a:solidFill>
                  <a:schemeClr val="accent3">
                    <a:lumMod val="20000"/>
                    <a:lumOff val="80000"/>
                  </a:schemeClr>
                </a:solidFill>
                <a:latin typeface="Garamond" panose="02020404030301010803" pitchFamily="18" charset="0"/>
              </a:rPr>
              <a:t>№ </a:t>
            </a:r>
            <a:r>
              <a:rPr lang="en-US" sz="2000" b="1" dirty="0">
                <a:solidFill>
                  <a:schemeClr val="accent3">
                    <a:lumMod val="20000"/>
                    <a:lumOff val="80000"/>
                  </a:schemeClr>
                </a:solidFill>
                <a:latin typeface="Garamond" panose="02020404030301010803" pitchFamily="18" charset="0"/>
              </a:rPr>
              <a:t>1"</a:t>
            </a:r>
            <a:r>
              <a:rPr lang="ru-RU" sz="2000" b="1" dirty="0">
                <a:solidFill>
                  <a:schemeClr val="accent3">
                    <a:lumMod val="20000"/>
                    <a:lumOff val="80000"/>
                  </a:schemeClr>
                </a:solidFill>
                <a:latin typeface="Garamond" panose="02020404030301010803" pitchFamily="18" charset="0"/>
              </a:rPr>
              <a:t>, </a:t>
            </a:r>
            <a:r>
              <a:rPr lang="en-US" sz="2000" b="1" dirty="0">
                <a:solidFill>
                  <a:schemeClr val="accent3">
                    <a:lumMod val="20000"/>
                    <a:lumOff val="80000"/>
                  </a:schemeClr>
                </a:solidFill>
                <a:latin typeface="Garamond" panose="02020404030301010803" pitchFamily="18" charset="0"/>
              </a:rPr>
              <a:t>Blagoveshchensk</a:t>
            </a:r>
            <a:endParaRPr lang="ru-RU" sz="2000" b="1" dirty="0">
              <a:solidFill>
                <a:schemeClr val="accent3">
                  <a:lumMod val="20000"/>
                  <a:lumOff val="80000"/>
                </a:schemeClr>
              </a:solidFill>
              <a:latin typeface="Garamond" panose="02020404030301010803" pitchFamily="18" charset="0"/>
            </a:endParaRPr>
          </a:p>
          <a:p>
            <a:pPr indent="271463"/>
            <a:r>
              <a:rPr lang="en-US" sz="1600" dirty="0">
                <a:latin typeface="Garamond" panose="02020404030301010803" pitchFamily="18" charset="0"/>
              </a:rPr>
              <a:t>https://www.clinicablg.ru/</a:t>
            </a:r>
          </a:p>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budgetary health institution of the Amur region </a:t>
            </a:r>
            <a:endParaRPr lang="ru-RU" sz="2000" b="1" dirty="0">
              <a:solidFill>
                <a:schemeClr val="accent3">
                  <a:lumMod val="20000"/>
                  <a:lumOff val="80000"/>
                </a:schemeClr>
              </a:solidFill>
              <a:latin typeface="Garamond" panose="02020404030301010803" pitchFamily="18" charset="0"/>
            </a:endParaRPr>
          </a:p>
          <a:p>
            <a:pPr indent="271463"/>
            <a:r>
              <a:rPr lang="en-US" sz="2000" b="1" dirty="0">
                <a:solidFill>
                  <a:schemeClr val="accent3">
                    <a:lumMod val="20000"/>
                    <a:lumOff val="80000"/>
                  </a:schemeClr>
                </a:solidFill>
                <a:latin typeface="Garamond" panose="02020404030301010803" pitchFamily="18" charset="0"/>
              </a:rPr>
              <a:t>"City polyclinic </a:t>
            </a:r>
            <a:r>
              <a:rPr lang="ru-RU" sz="2000" b="1" dirty="0">
                <a:solidFill>
                  <a:schemeClr val="accent3">
                    <a:lumMod val="20000"/>
                    <a:lumOff val="80000"/>
                  </a:schemeClr>
                </a:solidFill>
                <a:latin typeface="Garamond" panose="02020404030301010803" pitchFamily="18" charset="0"/>
              </a:rPr>
              <a:t>№</a:t>
            </a:r>
            <a:r>
              <a:rPr lang="en-US" sz="2000" b="1" dirty="0">
                <a:solidFill>
                  <a:schemeClr val="accent3">
                    <a:lumMod val="20000"/>
                    <a:lumOff val="80000"/>
                  </a:schemeClr>
                </a:solidFill>
                <a:latin typeface="Garamond" panose="02020404030301010803" pitchFamily="18" charset="0"/>
              </a:rPr>
              <a:t> 2"</a:t>
            </a:r>
            <a:r>
              <a:rPr lang="ru-RU" sz="2000" b="1" dirty="0">
                <a:solidFill>
                  <a:schemeClr val="accent3">
                    <a:lumMod val="20000"/>
                    <a:lumOff val="80000"/>
                  </a:schemeClr>
                </a:solidFill>
                <a:latin typeface="Garamond" panose="02020404030301010803" pitchFamily="18" charset="0"/>
              </a:rPr>
              <a:t>, </a:t>
            </a:r>
            <a:r>
              <a:rPr lang="en-US" sz="2000" b="1" dirty="0">
                <a:solidFill>
                  <a:schemeClr val="accent3">
                    <a:lumMod val="20000"/>
                    <a:lumOff val="80000"/>
                  </a:schemeClr>
                </a:solidFill>
                <a:latin typeface="Garamond" panose="02020404030301010803" pitchFamily="18" charset="0"/>
              </a:rPr>
              <a:t>Blagoveshchensk</a:t>
            </a:r>
            <a:endParaRPr lang="ru-RU" sz="2000" b="1" dirty="0">
              <a:solidFill>
                <a:schemeClr val="accent3">
                  <a:lumMod val="20000"/>
                  <a:lumOff val="80000"/>
                </a:schemeClr>
              </a:solidFill>
              <a:latin typeface="Garamond" panose="02020404030301010803" pitchFamily="18" charset="0"/>
            </a:endParaRPr>
          </a:p>
          <a:p>
            <a:pPr indent="271463"/>
            <a:r>
              <a:rPr lang="en-US" sz="1600" dirty="0">
                <a:latin typeface="Garamond" panose="02020404030301010803" pitchFamily="18" charset="0"/>
              </a:rPr>
              <a:t>http://gp2blag.ucoz.ru/</a:t>
            </a:r>
            <a:endParaRPr lang="ru-RU" sz="1600" dirty="0">
              <a:latin typeface="Garamond" panose="02020404030301010803" pitchFamily="18" charset="0"/>
            </a:endParaRPr>
          </a:p>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autonomous healthcare institution of the Amur region </a:t>
            </a:r>
            <a:endParaRPr lang="ru-RU" sz="2000" b="1" dirty="0">
              <a:solidFill>
                <a:schemeClr val="accent3">
                  <a:lumMod val="20000"/>
                  <a:lumOff val="80000"/>
                </a:schemeClr>
              </a:solidFill>
              <a:latin typeface="Garamond" panose="02020404030301010803" pitchFamily="18" charset="0"/>
            </a:endParaRPr>
          </a:p>
          <a:p>
            <a:pPr indent="271463"/>
            <a:r>
              <a:rPr lang="en-US" sz="2000" b="1" dirty="0">
                <a:solidFill>
                  <a:schemeClr val="accent3">
                    <a:lumMod val="20000"/>
                    <a:lumOff val="80000"/>
                  </a:schemeClr>
                </a:solidFill>
                <a:latin typeface="Garamond" panose="02020404030301010803" pitchFamily="18" charset="0"/>
              </a:rPr>
              <a:t>"City polyclinic </a:t>
            </a:r>
            <a:r>
              <a:rPr lang="ru-RU" sz="2000" b="1" dirty="0">
                <a:solidFill>
                  <a:schemeClr val="accent3">
                    <a:lumMod val="20000"/>
                    <a:lumOff val="80000"/>
                  </a:schemeClr>
                </a:solidFill>
                <a:latin typeface="Garamond" panose="02020404030301010803" pitchFamily="18" charset="0"/>
              </a:rPr>
              <a:t>№ </a:t>
            </a:r>
            <a:r>
              <a:rPr lang="en-US" sz="2000" b="1" dirty="0">
                <a:solidFill>
                  <a:schemeClr val="accent3">
                    <a:lumMod val="20000"/>
                    <a:lumOff val="80000"/>
                  </a:schemeClr>
                </a:solidFill>
                <a:latin typeface="Garamond" panose="02020404030301010803" pitchFamily="18" charset="0"/>
              </a:rPr>
              <a:t>3"</a:t>
            </a:r>
            <a:r>
              <a:rPr lang="ru-RU" sz="2000" b="1" dirty="0">
                <a:solidFill>
                  <a:schemeClr val="accent3">
                    <a:lumMod val="20000"/>
                    <a:lumOff val="80000"/>
                  </a:schemeClr>
                </a:solidFill>
                <a:latin typeface="Garamond" panose="02020404030301010803" pitchFamily="18" charset="0"/>
              </a:rPr>
              <a:t>, </a:t>
            </a:r>
            <a:r>
              <a:rPr lang="en-US" sz="2000" b="1" dirty="0">
                <a:solidFill>
                  <a:schemeClr val="accent3">
                    <a:lumMod val="20000"/>
                    <a:lumOff val="80000"/>
                  </a:schemeClr>
                </a:solidFill>
                <a:latin typeface="Garamond" panose="02020404030301010803" pitchFamily="18" charset="0"/>
              </a:rPr>
              <a:t>Blagoveshchensk</a:t>
            </a:r>
            <a:r>
              <a:rPr lang="ru-RU" sz="2000" b="1" dirty="0">
                <a:solidFill>
                  <a:schemeClr val="accent3">
                    <a:lumMod val="20000"/>
                    <a:lumOff val="80000"/>
                  </a:schemeClr>
                </a:solidFill>
                <a:latin typeface="Garamond" panose="02020404030301010803" pitchFamily="18" charset="0"/>
              </a:rPr>
              <a:t> </a:t>
            </a:r>
            <a:endParaRPr lang="en-US" sz="2000" b="1" dirty="0">
              <a:solidFill>
                <a:schemeClr val="accent3">
                  <a:lumMod val="20000"/>
                  <a:lumOff val="80000"/>
                </a:schemeClr>
              </a:solidFill>
              <a:latin typeface="Garamond" panose="02020404030301010803" pitchFamily="18" charset="0"/>
            </a:endParaRPr>
          </a:p>
          <a:p>
            <a:pPr indent="271463"/>
            <a:r>
              <a:rPr lang="en-US" sz="1600" dirty="0">
                <a:latin typeface="Garamond" panose="02020404030301010803" pitchFamily="18" charset="0"/>
              </a:rPr>
              <a:t>http://www.polik3amur.ru/</a:t>
            </a:r>
            <a:endParaRPr lang="ru-RU" sz="1600" dirty="0">
              <a:latin typeface="Garamond" panose="02020404030301010803" pitchFamily="18" charset="0"/>
            </a:endParaRPr>
          </a:p>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autonomous healthcare institution of the Amur region </a:t>
            </a:r>
            <a:endParaRPr lang="ru-RU" sz="2000" b="1" dirty="0">
              <a:solidFill>
                <a:schemeClr val="accent3">
                  <a:lumMod val="20000"/>
                  <a:lumOff val="80000"/>
                </a:schemeClr>
              </a:solidFill>
              <a:latin typeface="Garamond" panose="02020404030301010803" pitchFamily="18" charset="0"/>
            </a:endParaRPr>
          </a:p>
          <a:p>
            <a:pPr indent="271463"/>
            <a:r>
              <a:rPr lang="en-US" sz="2000" b="1" dirty="0">
                <a:solidFill>
                  <a:schemeClr val="accent3">
                    <a:lumMod val="20000"/>
                    <a:lumOff val="80000"/>
                  </a:schemeClr>
                </a:solidFill>
                <a:latin typeface="Garamond" panose="02020404030301010803" pitchFamily="18" charset="0"/>
              </a:rPr>
              <a:t>"City polyclinic </a:t>
            </a:r>
            <a:r>
              <a:rPr lang="ru-RU" sz="2000" b="1" dirty="0">
                <a:solidFill>
                  <a:schemeClr val="accent3">
                    <a:lumMod val="20000"/>
                    <a:lumOff val="80000"/>
                  </a:schemeClr>
                </a:solidFill>
                <a:latin typeface="Garamond" panose="02020404030301010803" pitchFamily="18" charset="0"/>
              </a:rPr>
              <a:t>№ </a:t>
            </a:r>
            <a:r>
              <a:rPr lang="en-US" sz="2000" b="1" dirty="0">
                <a:solidFill>
                  <a:schemeClr val="accent3">
                    <a:lumMod val="20000"/>
                    <a:lumOff val="80000"/>
                  </a:schemeClr>
                </a:solidFill>
                <a:latin typeface="Garamond" panose="02020404030301010803" pitchFamily="18" charset="0"/>
              </a:rPr>
              <a:t>4"</a:t>
            </a:r>
            <a:r>
              <a:rPr lang="ru-RU" sz="2000" b="1" dirty="0">
                <a:solidFill>
                  <a:schemeClr val="accent3">
                    <a:lumMod val="20000"/>
                    <a:lumOff val="80000"/>
                  </a:schemeClr>
                </a:solidFill>
                <a:latin typeface="Garamond" panose="02020404030301010803" pitchFamily="18" charset="0"/>
              </a:rPr>
              <a:t>, </a:t>
            </a:r>
            <a:r>
              <a:rPr lang="en-US" sz="2000" b="1" dirty="0">
                <a:solidFill>
                  <a:schemeClr val="accent3">
                    <a:lumMod val="20000"/>
                    <a:lumOff val="80000"/>
                  </a:schemeClr>
                </a:solidFill>
                <a:latin typeface="Garamond" panose="02020404030301010803" pitchFamily="18" charset="0"/>
              </a:rPr>
              <a:t>Blagoveshchensk</a:t>
            </a:r>
          </a:p>
          <a:p>
            <a:pPr indent="271463"/>
            <a:r>
              <a:rPr lang="en-US" sz="1600" dirty="0">
                <a:latin typeface="Garamond" panose="02020404030301010803" pitchFamily="18" charset="0"/>
              </a:rPr>
              <a:t>http://28gp4.ru/</a:t>
            </a:r>
            <a:endParaRPr lang="ru-RU" sz="1600" dirty="0">
              <a:latin typeface="Garamond" panose="02020404030301010803" pitchFamily="18" charset="0"/>
            </a:endParaRPr>
          </a:p>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budgetary health institution of the Amur region</a:t>
            </a:r>
            <a:r>
              <a:rPr lang="ru-RU" sz="2000" b="1" dirty="0">
                <a:solidFill>
                  <a:schemeClr val="accent3">
                    <a:lumMod val="20000"/>
                    <a:lumOff val="80000"/>
                  </a:schemeClr>
                </a:solidFill>
                <a:latin typeface="Garamond" panose="02020404030301010803" pitchFamily="18" charset="0"/>
              </a:rPr>
              <a:t> </a:t>
            </a:r>
            <a:endParaRPr lang="en-US" sz="2000" b="1" dirty="0">
              <a:solidFill>
                <a:schemeClr val="accent3">
                  <a:lumMod val="20000"/>
                  <a:lumOff val="80000"/>
                </a:schemeClr>
              </a:solidFill>
              <a:latin typeface="Garamond" panose="02020404030301010803" pitchFamily="18" charset="0"/>
            </a:endParaRPr>
          </a:p>
          <a:p>
            <a:pPr indent="271463"/>
            <a:r>
              <a:rPr lang="en-US" sz="2000" b="1" dirty="0">
                <a:solidFill>
                  <a:schemeClr val="accent3">
                    <a:lumMod val="20000"/>
                    <a:lumOff val="80000"/>
                  </a:schemeClr>
                </a:solidFill>
                <a:latin typeface="Garamond" panose="02020404030301010803" pitchFamily="18" charset="0"/>
              </a:rPr>
              <a:t>"City polyclinic of</a:t>
            </a:r>
            <a:r>
              <a:rPr lang="ru-RU" sz="2000" b="1" dirty="0">
                <a:solidFill>
                  <a:schemeClr val="accent3">
                    <a:lumMod val="20000"/>
                    <a:lumOff val="80000"/>
                  </a:schemeClr>
                </a:solidFill>
                <a:latin typeface="Garamond" panose="02020404030301010803" pitchFamily="18" charset="0"/>
              </a:rPr>
              <a:t> </a:t>
            </a:r>
            <a:r>
              <a:rPr lang="en-US" sz="2000" b="1" dirty="0" err="1">
                <a:solidFill>
                  <a:schemeClr val="accent3">
                    <a:lumMod val="20000"/>
                    <a:lumOff val="80000"/>
                  </a:schemeClr>
                </a:solidFill>
                <a:latin typeface="Garamond" panose="02020404030301010803" pitchFamily="18" charset="0"/>
              </a:rPr>
              <a:t>Svobodny</a:t>
            </a:r>
            <a:r>
              <a:rPr lang="en-US" sz="2000" b="1" dirty="0">
                <a:solidFill>
                  <a:schemeClr val="accent3">
                    <a:lumMod val="20000"/>
                    <a:lumOff val="80000"/>
                  </a:schemeClr>
                </a:solidFill>
                <a:latin typeface="Garamond" panose="02020404030301010803" pitchFamily="18" charset="0"/>
              </a:rPr>
              <a:t>"</a:t>
            </a:r>
            <a:r>
              <a:rPr lang="ru-RU" sz="2000" b="1" dirty="0">
                <a:solidFill>
                  <a:schemeClr val="accent3">
                    <a:lumMod val="20000"/>
                    <a:lumOff val="80000"/>
                  </a:schemeClr>
                </a:solidFill>
                <a:latin typeface="Garamond" panose="02020404030301010803" pitchFamily="18" charset="0"/>
              </a:rPr>
              <a:t>, </a:t>
            </a:r>
            <a:r>
              <a:rPr lang="en-US" sz="2000" b="1" dirty="0" err="1">
                <a:solidFill>
                  <a:schemeClr val="accent3">
                    <a:lumMod val="20000"/>
                    <a:lumOff val="80000"/>
                  </a:schemeClr>
                </a:solidFill>
                <a:latin typeface="Garamond" panose="02020404030301010803" pitchFamily="18" charset="0"/>
              </a:rPr>
              <a:t>Svobodny</a:t>
            </a:r>
            <a:endParaRPr lang="ru-RU" sz="2000" b="1" dirty="0">
              <a:solidFill>
                <a:schemeClr val="accent3">
                  <a:lumMod val="20000"/>
                  <a:lumOff val="80000"/>
                </a:schemeClr>
              </a:solidFill>
              <a:latin typeface="Garamond" panose="02020404030301010803" pitchFamily="18" charset="0"/>
            </a:endParaRPr>
          </a:p>
          <a:p>
            <a:pPr indent="271463"/>
            <a:r>
              <a:rPr lang="ru-RU" sz="1600" dirty="0">
                <a:latin typeface="Garamond" panose="02020404030301010803" pitchFamily="18" charset="0"/>
              </a:rPr>
              <a:t>http://www.svbgp.ru/</a:t>
            </a:r>
            <a:endParaRPr lang="en-US" sz="1600" dirty="0">
              <a:latin typeface="Garamond" panose="02020404030301010803" pitchFamily="18" charset="0"/>
            </a:endParaRPr>
          </a:p>
        </p:txBody>
      </p:sp>
    </p:spTree>
    <p:extLst>
      <p:ext uri="{BB962C8B-B14F-4D97-AF65-F5344CB8AC3E}">
        <p14:creationId xmlns:p14="http://schemas.microsoft.com/office/powerpoint/2010/main" val="3296556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C:\Users\Loki\Downloads\очки.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6928" y="202645"/>
            <a:ext cx="2709600" cy="15241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8"/>
          <p:cNvSpPr txBox="1"/>
          <p:nvPr/>
        </p:nvSpPr>
        <p:spPr>
          <a:xfrm>
            <a:off x="1" y="393145"/>
            <a:ext cx="5966927" cy="562398"/>
          </a:xfrm>
          <a:prstGeom prst="rect">
            <a:avLst/>
          </a:prstGeom>
        </p:spPr>
        <p:txBody>
          <a:bodyPr wrap="square" lIns="0" tIns="0" rIns="0" bIns="0" rtlCol="0" anchor="t">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4480"/>
              </a:lnSpc>
            </a:pPr>
            <a:r>
              <a:rPr lang="en-US" sz="3600" b="1"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Garamond" panose="02020404030301010803" pitchFamily="18" charset="0"/>
              </a:rPr>
              <a:t>OPHTHALMOLOGY</a:t>
            </a:r>
            <a:endParaRPr lang="en-US" sz="3600" b="1"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Garamond" panose="02020404030301010803" pitchFamily="18" charset="0"/>
            </a:endParaRPr>
          </a:p>
        </p:txBody>
      </p:sp>
      <p:cxnSp>
        <p:nvCxnSpPr>
          <p:cNvPr id="13" name="Прямая соединительная линия 12"/>
          <p:cNvCxnSpPr/>
          <p:nvPr/>
        </p:nvCxnSpPr>
        <p:spPr>
          <a:xfrm>
            <a:off x="0" y="6029325"/>
            <a:ext cx="9144000" cy="9525"/>
          </a:xfrm>
          <a:prstGeom prst="line">
            <a:avLst/>
          </a:prstGeom>
          <a:ln/>
        </p:spPr>
        <p:style>
          <a:lnRef idx="3">
            <a:schemeClr val="accent1"/>
          </a:lnRef>
          <a:fillRef idx="0">
            <a:schemeClr val="accent1"/>
          </a:fillRef>
          <a:effectRef idx="2">
            <a:schemeClr val="accent1"/>
          </a:effectRef>
          <a:fontRef idx="minor">
            <a:schemeClr val="tx1"/>
          </a:fontRef>
        </p:style>
      </p:cxnSp>
      <p:pic>
        <p:nvPicPr>
          <p:cNvPr id="19" name="Рисунок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138" y="6200775"/>
            <a:ext cx="690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ÐÐ°ÑÑÐ¸Ð½ÐºÐ¸ Ð¿Ð¾ Ð·Ð°Ð¿ÑÐ¾ÑÑ Ð³ÐµÑÐ± Ð°Ð¼ÑÑÑÐºÐ¾Ð¹ Ð¾Ð±Ð»Ð°ÑÑ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3630" y="6181725"/>
            <a:ext cx="442884" cy="5379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4"/>
          <p:cNvSpPr txBox="1"/>
          <p:nvPr/>
        </p:nvSpPr>
        <p:spPr>
          <a:xfrm>
            <a:off x="0" y="913920"/>
            <a:ext cx="5966928" cy="276999"/>
          </a:xfrm>
          <a:prstGeom prst="rect">
            <a:avLst/>
          </a:prstGeom>
        </p:spPr>
        <p:txBody>
          <a:bodyPr wrap="square" lIns="0" tIns="0" rIns="0" bIns="0" rtlCol="0" anchor="t">
            <a:spAutoFit/>
          </a:bodyPr>
          <a:lstStyle/>
          <a:p>
            <a:pPr algn="ctr"/>
            <a:r>
              <a:rPr lang="ru-RU" b="1" dirty="0" smtClean="0">
                <a:solidFill>
                  <a:schemeClr val="accent3">
                    <a:lumMod val="20000"/>
                    <a:lumOff val="80000"/>
                  </a:schemeClr>
                </a:solidFill>
                <a:latin typeface="Garamond" panose="02020404030301010803" pitchFamily="18" charset="0"/>
              </a:rPr>
              <a:t>(</a:t>
            </a:r>
            <a:r>
              <a:rPr lang="en-US" b="1" dirty="0">
                <a:solidFill>
                  <a:schemeClr val="accent3">
                    <a:lumMod val="20000"/>
                    <a:lumOff val="80000"/>
                  </a:schemeClr>
                </a:solidFill>
                <a:latin typeface="Garamond" panose="02020404030301010803" pitchFamily="18" charset="0"/>
              </a:rPr>
              <a:t>outpatient</a:t>
            </a:r>
            <a:r>
              <a:rPr lang="ru-RU" b="1" dirty="0">
                <a:solidFill>
                  <a:schemeClr val="accent3">
                    <a:lumMod val="20000"/>
                    <a:lumOff val="80000"/>
                  </a:schemeClr>
                </a:solidFill>
                <a:latin typeface="Garamond" panose="02020404030301010803" pitchFamily="18" charset="0"/>
              </a:rPr>
              <a:t> </a:t>
            </a:r>
            <a:r>
              <a:rPr lang="en-US" b="1" dirty="0">
                <a:solidFill>
                  <a:schemeClr val="accent3">
                    <a:lumMod val="20000"/>
                    <a:lumOff val="80000"/>
                  </a:schemeClr>
                </a:solidFill>
                <a:latin typeface="Garamond" panose="02020404030301010803" pitchFamily="18" charset="0"/>
              </a:rPr>
              <a:t>medical care</a:t>
            </a:r>
            <a:r>
              <a:rPr lang="ru-RU" b="1" dirty="0" smtClean="0">
                <a:solidFill>
                  <a:schemeClr val="accent3">
                    <a:lumMod val="20000"/>
                    <a:lumOff val="80000"/>
                  </a:schemeClr>
                </a:solidFill>
                <a:latin typeface="Garamond" panose="02020404030301010803" pitchFamily="18" charset="0"/>
              </a:rPr>
              <a:t>)</a:t>
            </a:r>
            <a:endParaRPr lang="ru-RU" sz="1200" dirty="0" smtClean="0">
              <a:latin typeface="Garamond" panose="02020404030301010803" pitchFamily="18" charset="0"/>
            </a:endParaRPr>
          </a:p>
        </p:txBody>
      </p:sp>
      <p:sp>
        <p:nvSpPr>
          <p:cNvPr id="12" name="TextBox 4"/>
          <p:cNvSpPr txBox="1"/>
          <p:nvPr/>
        </p:nvSpPr>
        <p:spPr>
          <a:xfrm>
            <a:off x="334168" y="1750851"/>
            <a:ext cx="8475663" cy="3447098"/>
          </a:xfrm>
          <a:prstGeom prst="rect">
            <a:avLst/>
          </a:prstGeom>
        </p:spPr>
        <p:txBody>
          <a:bodyPr wrap="square" lIns="0" tIns="0" rIns="0" bIns="0" rtlCol="0" anchor="t">
            <a:spAutoFit/>
          </a:bodyPr>
          <a:lstStyle/>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autonomous healthcare institution of the Amur region</a:t>
            </a:r>
            <a:r>
              <a:rPr lang="ru-RU" sz="2000" b="1" dirty="0">
                <a:solidFill>
                  <a:schemeClr val="accent3">
                    <a:lumMod val="20000"/>
                    <a:lumOff val="80000"/>
                  </a:schemeClr>
                </a:solidFill>
                <a:latin typeface="Garamond" panose="02020404030301010803" pitchFamily="18" charset="0"/>
              </a:rPr>
              <a:t> </a:t>
            </a:r>
          </a:p>
          <a:p>
            <a:pPr indent="271463"/>
            <a:r>
              <a:rPr lang="en-US" sz="2000" b="1" dirty="0">
                <a:solidFill>
                  <a:schemeClr val="accent3">
                    <a:lumMod val="20000"/>
                    <a:lumOff val="80000"/>
                  </a:schemeClr>
                </a:solidFill>
                <a:latin typeface="Garamond" panose="02020404030301010803" pitchFamily="18" charset="0"/>
              </a:rPr>
              <a:t>"</a:t>
            </a:r>
            <a:r>
              <a:rPr lang="en-US" sz="2000" b="1" dirty="0" err="1">
                <a:solidFill>
                  <a:schemeClr val="accent3">
                    <a:lumMod val="20000"/>
                    <a:lumOff val="80000"/>
                  </a:schemeClr>
                </a:solidFill>
                <a:latin typeface="Garamond" panose="02020404030301010803" pitchFamily="18" charset="0"/>
              </a:rPr>
              <a:t>Belogorsk</a:t>
            </a:r>
            <a:r>
              <a:rPr lang="en-US" sz="2000" b="1" dirty="0">
                <a:solidFill>
                  <a:schemeClr val="accent3">
                    <a:lumMod val="20000"/>
                    <a:lumOff val="80000"/>
                  </a:schemeClr>
                </a:solidFill>
                <a:latin typeface="Garamond" panose="02020404030301010803" pitchFamily="18" charset="0"/>
              </a:rPr>
              <a:t> hospital"</a:t>
            </a:r>
            <a:r>
              <a:rPr lang="ru-RU" sz="2000" b="1" dirty="0">
                <a:solidFill>
                  <a:schemeClr val="accent3">
                    <a:lumMod val="20000"/>
                    <a:lumOff val="80000"/>
                  </a:schemeClr>
                </a:solidFill>
                <a:latin typeface="Garamond" panose="02020404030301010803" pitchFamily="18" charset="0"/>
              </a:rPr>
              <a:t>, </a:t>
            </a:r>
            <a:r>
              <a:rPr lang="en-US" sz="2000" b="1" dirty="0" err="1">
                <a:solidFill>
                  <a:schemeClr val="accent3">
                    <a:lumMod val="20000"/>
                    <a:lumOff val="80000"/>
                  </a:schemeClr>
                </a:solidFill>
                <a:latin typeface="Garamond" panose="02020404030301010803" pitchFamily="18" charset="0"/>
              </a:rPr>
              <a:t>Belogorsk</a:t>
            </a:r>
            <a:endParaRPr lang="ru-RU" sz="2000" b="1" dirty="0">
              <a:solidFill>
                <a:schemeClr val="accent3">
                  <a:lumMod val="20000"/>
                  <a:lumOff val="80000"/>
                </a:schemeClr>
              </a:solidFill>
              <a:latin typeface="Garamond" panose="02020404030301010803" pitchFamily="18" charset="0"/>
            </a:endParaRPr>
          </a:p>
          <a:p>
            <a:pPr indent="266700"/>
            <a:r>
              <a:rPr lang="en-US" sz="1600" dirty="0">
                <a:latin typeface="Garamond" panose="02020404030301010803" pitchFamily="18" charset="0"/>
              </a:rPr>
              <a:t>http://www.xn----7sbbbcjn2aoifygbe1ar2h5e8b.xn--p1ai/</a:t>
            </a:r>
          </a:p>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budgetary health institution of the Amur region</a:t>
            </a:r>
            <a:r>
              <a:rPr lang="ru-RU" sz="2000" b="1" dirty="0">
                <a:solidFill>
                  <a:schemeClr val="accent3">
                    <a:lumMod val="20000"/>
                    <a:lumOff val="80000"/>
                  </a:schemeClr>
                </a:solidFill>
                <a:latin typeface="Garamond" panose="02020404030301010803" pitchFamily="18" charset="0"/>
              </a:rPr>
              <a:t> </a:t>
            </a:r>
          </a:p>
          <a:p>
            <a:pPr indent="271463"/>
            <a:r>
              <a:rPr lang="en-US" sz="2000" b="1" dirty="0">
                <a:solidFill>
                  <a:schemeClr val="accent3">
                    <a:lumMod val="20000"/>
                    <a:lumOff val="80000"/>
                  </a:schemeClr>
                </a:solidFill>
                <a:latin typeface="Garamond" panose="02020404030301010803" pitchFamily="18" charset="0"/>
              </a:rPr>
              <a:t>"Zeya hospital named after B.E. </a:t>
            </a:r>
            <a:r>
              <a:rPr lang="en-US" sz="2000" b="1" dirty="0" err="1">
                <a:solidFill>
                  <a:schemeClr val="accent3">
                    <a:lumMod val="20000"/>
                    <a:lumOff val="80000"/>
                  </a:schemeClr>
                </a:solidFill>
                <a:latin typeface="Garamond" panose="02020404030301010803" pitchFamily="18" charset="0"/>
              </a:rPr>
              <a:t>Smirnova</a:t>
            </a:r>
            <a:r>
              <a:rPr lang="en-US" sz="2000" b="1" dirty="0">
                <a:solidFill>
                  <a:schemeClr val="accent3">
                    <a:lumMod val="20000"/>
                    <a:lumOff val="80000"/>
                  </a:schemeClr>
                </a:solidFill>
                <a:latin typeface="Garamond" panose="02020404030301010803" pitchFamily="18" charset="0"/>
              </a:rPr>
              <a:t>"</a:t>
            </a:r>
            <a:r>
              <a:rPr lang="ru-RU" sz="2000" b="1" dirty="0">
                <a:solidFill>
                  <a:schemeClr val="accent3">
                    <a:lumMod val="20000"/>
                    <a:lumOff val="80000"/>
                  </a:schemeClr>
                </a:solidFill>
                <a:latin typeface="Garamond" panose="02020404030301010803" pitchFamily="18" charset="0"/>
              </a:rPr>
              <a:t>, </a:t>
            </a:r>
            <a:r>
              <a:rPr lang="en-US" sz="2000" b="1" dirty="0">
                <a:solidFill>
                  <a:schemeClr val="accent3">
                    <a:lumMod val="20000"/>
                    <a:lumOff val="80000"/>
                  </a:schemeClr>
                </a:solidFill>
                <a:latin typeface="Garamond" panose="02020404030301010803" pitchFamily="18" charset="0"/>
              </a:rPr>
              <a:t>Zeya</a:t>
            </a:r>
            <a:endParaRPr lang="ru-RU" sz="2000" b="1" dirty="0">
              <a:solidFill>
                <a:schemeClr val="accent3">
                  <a:lumMod val="20000"/>
                  <a:lumOff val="80000"/>
                </a:schemeClr>
              </a:solidFill>
              <a:latin typeface="Garamond" panose="02020404030301010803" pitchFamily="18" charset="0"/>
            </a:endParaRPr>
          </a:p>
          <a:p>
            <a:pPr indent="266700"/>
            <a:r>
              <a:rPr lang="en-US" sz="1600" dirty="0">
                <a:latin typeface="Garamond" panose="02020404030301010803" pitchFamily="18" charset="0"/>
              </a:rPr>
              <a:t>http://cbzeya.ru/</a:t>
            </a:r>
            <a:endParaRPr lang="ru-RU" sz="1600" dirty="0">
              <a:latin typeface="Garamond" panose="02020404030301010803" pitchFamily="18" charset="0"/>
            </a:endParaRPr>
          </a:p>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budgetary health institution of the Amur region</a:t>
            </a:r>
            <a:r>
              <a:rPr lang="ru-RU" sz="2000" b="1" dirty="0">
                <a:solidFill>
                  <a:schemeClr val="accent3">
                    <a:lumMod val="20000"/>
                    <a:lumOff val="80000"/>
                  </a:schemeClr>
                </a:solidFill>
                <a:latin typeface="Garamond" panose="02020404030301010803" pitchFamily="18" charset="0"/>
              </a:rPr>
              <a:t> </a:t>
            </a:r>
          </a:p>
          <a:p>
            <a:pPr indent="271463"/>
            <a:r>
              <a:rPr lang="en-US" sz="2000" b="1" dirty="0">
                <a:solidFill>
                  <a:schemeClr val="accent3">
                    <a:lumMod val="20000"/>
                    <a:lumOff val="80000"/>
                  </a:schemeClr>
                </a:solidFill>
                <a:latin typeface="Garamond" panose="02020404030301010803" pitchFamily="18" charset="0"/>
              </a:rPr>
              <a:t>"</a:t>
            </a:r>
            <a:r>
              <a:rPr lang="en-US" sz="2000" b="1" dirty="0" err="1">
                <a:solidFill>
                  <a:schemeClr val="accent3">
                    <a:lumMod val="20000"/>
                    <a:lumOff val="80000"/>
                  </a:schemeClr>
                </a:solidFill>
                <a:latin typeface="Garamond" panose="02020404030301010803" pitchFamily="18" charset="0"/>
              </a:rPr>
              <a:t>Raichikhinsk</a:t>
            </a:r>
            <a:r>
              <a:rPr lang="en-US" sz="2000" b="1" dirty="0">
                <a:solidFill>
                  <a:schemeClr val="accent3">
                    <a:lumMod val="20000"/>
                    <a:lumOff val="80000"/>
                  </a:schemeClr>
                </a:solidFill>
                <a:latin typeface="Garamond" panose="02020404030301010803" pitchFamily="18" charset="0"/>
              </a:rPr>
              <a:t> city hospital"</a:t>
            </a:r>
            <a:r>
              <a:rPr lang="ru-RU" sz="2000" b="1" dirty="0">
                <a:solidFill>
                  <a:schemeClr val="accent3">
                    <a:lumMod val="20000"/>
                    <a:lumOff val="80000"/>
                  </a:schemeClr>
                </a:solidFill>
                <a:latin typeface="Garamond" panose="02020404030301010803" pitchFamily="18" charset="0"/>
              </a:rPr>
              <a:t>, </a:t>
            </a:r>
            <a:r>
              <a:rPr lang="en-US" sz="2000" b="1" dirty="0" err="1">
                <a:solidFill>
                  <a:schemeClr val="accent3">
                    <a:lumMod val="20000"/>
                    <a:lumOff val="80000"/>
                  </a:schemeClr>
                </a:solidFill>
                <a:latin typeface="Garamond" panose="02020404030301010803" pitchFamily="18" charset="0"/>
              </a:rPr>
              <a:t>Raichikhinsk</a:t>
            </a:r>
            <a:endParaRPr lang="en-US" sz="2000" b="1" dirty="0">
              <a:solidFill>
                <a:schemeClr val="accent3">
                  <a:lumMod val="20000"/>
                  <a:lumOff val="80000"/>
                </a:schemeClr>
              </a:solidFill>
              <a:latin typeface="Garamond" panose="02020404030301010803" pitchFamily="18" charset="0"/>
            </a:endParaRPr>
          </a:p>
          <a:p>
            <a:pPr indent="271463"/>
            <a:r>
              <a:rPr lang="en-US" sz="1600" dirty="0">
                <a:latin typeface="Garamond" panose="02020404030301010803" pitchFamily="18" charset="0"/>
              </a:rPr>
              <a:t>http://raigb.ru/</a:t>
            </a:r>
            <a:endParaRPr lang="ru-RU" sz="1600" dirty="0">
              <a:latin typeface="Garamond" panose="02020404030301010803" pitchFamily="18" charset="0"/>
            </a:endParaRPr>
          </a:p>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autonomous healthcare institution of the Amur region</a:t>
            </a:r>
            <a:r>
              <a:rPr lang="ru-RU" sz="2000" b="1" dirty="0">
                <a:solidFill>
                  <a:schemeClr val="accent3">
                    <a:lumMod val="20000"/>
                    <a:lumOff val="80000"/>
                  </a:schemeClr>
                </a:solidFill>
                <a:latin typeface="Garamond" panose="02020404030301010803" pitchFamily="18" charset="0"/>
              </a:rPr>
              <a:t> </a:t>
            </a:r>
          </a:p>
          <a:p>
            <a:pPr indent="271463"/>
            <a:r>
              <a:rPr lang="en-US" sz="2000" b="1" dirty="0">
                <a:solidFill>
                  <a:schemeClr val="accent3">
                    <a:lumMod val="20000"/>
                    <a:lumOff val="80000"/>
                  </a:schemeClr>
                </a:solidFill>
                <a:latin typeface="Garamond" panose="02020404030301010803" pitchFamily="18" charset="0"/>
              </a:rPr>
              <a:t>"</a:t>
            </a:r>
            <a:r>
              <a:rPr lang="en-US" sz="2000" b="1" dirty="0" err="1">
                <a:solidFill>
                  <a:schemeClr val="accent3">
                    <a:lumMod val="20000"/>
                    <a:lumOff val="80000"/>
                  </a:schemeClr>
                </a:solidFill>
                <a:latin typeface="Garamond" panose="02020404030301010803" pitchFamily="18" charset="0"/>
              </a:rPr>
              <a:t>Tynda</a:t>
            </a:r>
            <a:r>
              <a:rPr lang="en-US" sz="2000" b="1" dirty="0">
                <a:solidFill>
                  <a:schemeClr val="accent3">
                    <a:lumMod val="20000"/>
                    <a:lumOff val="80000"/>
                  </a:schemeClr>
                </a:solidFill>
                <a:latin typeface="Garamond" panose="02020404030301010803" pitchFamily="18" charset="0"/>
              </a:rPr>
              <a:t> hospital"</a:t>
            </a:r>
            <a:r>
              <a:rPr lang="ru-RU" sz="2000" b="1" dirty="0">
                <a:solidFill>
                  <a:schemeClr val="accent3">
                    <a:lumMod val="20000"/>
                    <a:lumOff val="80000"/>
                  </a:schemeClr>
                </a:solidFill>
                <a:latin typeface="Garamond" panose="02020404030301010803" pitchFamily="18" charset="0"/>
              </a:rPr>
              <a:t>, </a:t>
            </a:r>
            <a:r>
              <a:rPr lang="en-US" sz="2000" b="1" dirty="0" err="1">
                <a:solidFill>
                  <a:schemeClr val="accent3">
                    <a:lumMod val="20000"/>
                    <a:lumOff val="80000"/>
                  </a:schemeClr>
                </a:solidFill>
                <a:latin typeface="Garamond" panose="02020404030301010803" pitchFamily="18" charset="0"/>
              </a:rPr>
              <a:t>Tynda</a:t>
            </a:r>
            <a:r>
              <a:rPr lang="en-US" sz="2000" b="1" dirty="0">
                <a:solidFill>
                  <a:schemeClr val="accent3">
                    <a:lumMod val="20000"/>
                    <a:lumOff val="80000"/>
                  </a:schemeClr>
                </a:solidFill>
                <a:latin typeface="Garamond" panose="02020404030301010803" pitchFamily="18" charset="0"/>
              </a:rPr>
              <a:t> </a:t>
            </a:r>
          </a:p>
          <a:p>
            <a:pPr indent="271463"/>
            <a:r>
              <a:rPr lang="en-US" sz="1600" dirty="0">
                <a:latin typeface="Garamond" panose="02020404030301010803" pitchFamily="18" charset="0"/>
              </a:rPr>
              <a:t>http://www.crb-t.ru/</a:t>
            </a:r>
            <a:endParaRPr lang="ru-RU" sz="2000" dirty="0">
              <a:latin typeface="Garamond" panose="02020404030301010803" pitchFamily="18" charset="0"/>
            </a:endParaRPr>
          </a:p>
        </p:txBody>
      </p:sp>
    </p:spTree>
    <p:extLst>
      <p:ext uri="{BB962C8B-B14F-4D97-AF65-F5344CB8AC3E}">
        <p14:creationId xmlns:p14="http://schemas.microsoft.com/office/powerpoint/2010/main" val="33438908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IPEhUSEBAQFRUVFRAVEA8VFQ8VEA8SFRUWFhUVFRUYHSggGBolGxUVITEhJSkrLi4uFx8zODMuNygtLisBCgoKDg0OGxAQGy0mHyUrKy0uLS8tLS0tLS0tKy0tLS0rLS0tLS0tLS0tLS0tLS0tLS0tKy0tLS0tLS0rLS0tLf/AABEIALcBFAMBIgACEQEDEQH/xAAcAAEAAQUBAQAAAAAAAAAAAAAABAECAwUGBwj/xAA9EAACAQIDBAYHBwQBBQAAAAAAAQIDEQQFIRIxQVEGEyJhcYEyUpGhscHRFCNCYnLh8DOCkqJDB1OjwvH/xAAaAQEAAwEBAQAAAAAAAAAAAAAAAQIDBAUG/8QAKhEAAgIBAwQCAQMFAAAAAAAAAAECAxEEEjEhMkFREyJhFHGBBSMzkbH/2gAMAwEAAhEDEQA/APcAAACjKmHGVNmEnyi/2IbwiUsvBy9Se3OUucnbw4FJFYxsiyTPJby8nuJYWDBW3GhzKobvFTsjlsxrXkUZtWiZisplLAOqleXXbSXNQpVbf7P3I6TJaahiKuyktqbluWu12vg7+Zv8FlqWGp0mtVGDf6k1J++5w+T42SzPFUX/AE06apdzpwhTkrv8qp+xnqQjtSR5MrPkcmegKT5orcshHvLtk2OUqmHIsaZiqS7gTgyymYKlQwVK1iJWxRJKWTPWrGtxOIMGJxpqMXjGVcsGka2TJ4nUvjiDT0qjZITZXcX+M2P2kp9pIOo2WHIfGbjB4g6HAzucngU7nVZbAsnkznHBuI7ioQJOcAAAAAAAAAAAAAAAAAAEDOZWp25uK+fyJ5qc7nrBeL+X1MrniDNaVmaNTNkepIzVGRK09Dyme1BGuzCtZM0mT0ftOMpU96c05fpj2pe5EnOK9kzZf9KsFt1KuIkvRXVwf5nrL3bPtLVR32JF7pfHTKR6QeYZgpYPNqstjajU2KvC6pyhsu19724M9ROT6b5bd08RFaw2qc3zhPWN/CSX+TPUs4yjxNO1vw+H0Nphs1pSSd9nukmv2JkK0JbpJ+aOLwtXcToSXE5Vq35R2T0a8M6nZRjnTuc8p23Nrwcl8CksRPhUmvP6mi1UfRl+kfhm5q4Z8yDWwkn/APEa6pi69uzVfnGD+FiO8RXe+u/8YfQn9VAstJP2S62WTfH4EGeSXfal8CrjVlvr1P8Axr/1MbwjfpVKj/vkvhYo9VD0XWnn7JNLLqMPSmiTD7Lu2l7UayOCgvwp971fvJVKFuBH6r0iXpl5ZPjhcLPdOP8AkhUyLjCSfdxMHVpkjCtx3Nrw3ewvHUJ8ozlQ12sphctaeqZsKGISl1cXeztJ9/Ivq47q6U5zsmoSalwbtp4O/A5noriG974695Nlm3CXkiupzUpPwd6ipbTeiLjpOBgAAAAAAAAAAAAAAAAAA0WbyvV8Ir33ZvWc3mE71p/2r/VHNqn9Dq0izP8Agh1mQcVKyJ9ZELFUro85nrwOJ6Q4i10eq9Ccv+z4OjC2so9ZPntT7XwaXkeVdJsFLR2urq/Ox7fRilFJbkkl7Dp0UerZzf1Of1jFF5ixNBVIyhLdJNPzMoZ6J455zsOnJxe+LafinYnUpXMnSehsV21umlLz3P4EXDyPHsW2bR78Jb61IlstaL4oucSCDA4hQMyiXKIwMlsaYcDKiyRbBTJgnEtiXzMdwWM9ORJpkCEjPSqF0ykkT8Vh+upTp3ttRsnye9P2o5fo3CVKpKnNWlGTTX84HVYaZZmGBu1Viu1HSX5o/VGk4bkpLwZws2Zi+Gb7Cu8UZSLl07wRKO6LykeXNYkwACxUAAAAAAAAAAAAAAAM5TFVfvZv8z92h1bOJxU7Vaie/bl8bnJq+1HdoVmT/YkT1I043Ea1yrdzgfU9NLBq8fhlJNNHZdG8z6+mlL+pBKM1z5SXc/jc5urEwYarOhNVKe9b1wlHimaU2/HL8Gepp+aHTlcHoYI2X42NaCnB7964xfFPvJNz1U01lHhtNPDOc6XUb9XL9S+DXzNJQR0PSmXZgu9s0dGJ5mq/yHsaR/2USIF5bBGVGaReRbYrYusUZbBXJQtZVlsmSDHMjzZlmRajILpFduxlp1CI2VjMIs4m7wlU21F3ObwlU3uFnodVTOK6JPwcdltLdvXzJZEpy4kpM6o8HBPkqACxQAAAAAAAAAAAAAAAGkz3I1X7cHs1Et/4Z24S5eJuwysoqSwy0Jyg90TzVVJQk4zTjKLtKL3pkujWudNn+RxxK2o9mol2Z+svVl3d/A4ntUpuE04yTs4vgzy7qXW/we3RfG5fk26kmWzpXItOt3kunO5lybNNDLce8NPa3xf9SHNc13o7WhWU4qUWmmrprijia1K5lyjNHhW1JN03d7PGD5rufFHVRds+suDi1Wn+Rb48/wDSbn1baqWX4bLz4kKmiNSxHWNye9tt+bJUTGct0mzohDZBRMsS9MsQ2iUVZluWtlm0UcixXBc2Y5SKORY5EEpFs2RqjMs2R5kGiRimyzbKzZHlMgvgn4eob7AVuBzOHqG1wlWzSNq2c90TpqUyXh5cPZ4Gsw0yfRlqjsizzbIkoAGpzgAAAAAAAAAAAAAAAAABmpz3JYYmPq1EuxP5S5o2wIlFSWGWjJxeVyeWV4VKE3CpFpreufenxRIo4k7rOcpp4qFpqzXoTXpRfzXcefZll9XCz2ai0/DNejNd30PMu07g8x4Pa02qjasS5NrTxFys4KRpqGKJ1HEXME8nQ4Y4KbDpu6WnFGyw9VSV0RlK+8wzTg9qHmuDC6EP7G1bLHIjUcWprv4p70XSqmmUZbWZXIsdQwuoWymMkqJmlMxzmYZVSxzuMlthfKoYpSLV2na6VjZ0sHQjTbq1Y3cW072hT0um2WhFy4E2oLqaWrMg1qxipZjCsrwaaImJqmTZqkbPDVzY4Ss29Hry5nO5fXuyfi8vjUSlGpODTTey7bS109+81gzKaXB12AxjvZm/w1S9jhMurNb2ddl1W6OmueThvrwjfgpHcVOw8wAAAAAAAAAAAAAAAAAAAAAGDG4OFaDhUipJ8OXenwZnAYTxwecdIOjs8L24Pap33/ihfcpL5mqoYg7fp070Y0/Wld+EV9WjzyrQnT39pc+K8eZ5mohFSwj3NHOcq8yN7QxBLVS5zeFxF+Js6GIOc6WskrEUb9paMxKs9zRc8QQ6+MSIzgslkn005d3iZ40Yr0pN+xI1EMwfMgY7Hyd0mNyGxs3eNzahQV5NeG9nPZh01h+COhxnSGtVu27tHLVa8pys2+5cDeFbms5M7Jxr8ZZ2+K6ZtN7LS14XbZqcwz/E4tbCbUHviuPj9CNl+VbWsjf4TBRhuSJzCHBb7y56DIacqStJk7FVy2TsQsTVMeWa4JOCxezI39HFtnG0p6m5wlZtouuhlNZOnwlXU6DD57Ro2hKolN2tBaytfV25b9Tk6FbZi2tXwXechszljXedpNRvzs7mkW11RnsjN4kfSWFqKUIyTumk0+ZlOX6J5zGcVSd7RUY0298rJK/tR1B6MJZR4VsHCTQABYzAAAAAAAAAAAAAAAAAAAAAOV6WyvUiuUfi/wBjRummdXm+TSr1NpTSVktzbVuRGl0fgl6c78+z8LHBbTOU2z16NTVCpRz1OFzLKn6VJ2fFcJfQg4bFvWMk1KPpQfLmuaO9rZE+FT2x+jNVjuiu3r1iTWqkou695k9PP0brVV+zn5YlJXvoa7E49N7yVneVVKCd3tL1rWs/A5Nya37zGVUo9GdNdkZrKOihNtXTMPXa6miljppWT0L6WNklqr9/Iz2M2JOY630uc88oTntw0fGL3PwfBm4nWi9d3eitLGQhq5Jvhe6ZeEpR4IdcZcmPD9jSSafJ8fDmS+vK0czhV7M4prl9GZquApTX3dRxfKWsfbvIz7LbSJUrkOpO5kr5ViF6MFP9Mov3OzNdXqTp3VSnOP6oyXxNYrJnLoS6W82+AjdmmyjL8TiW3RheK0c5NRgnyuzf4fK8XRf3lCp+qKU4vzjcs+hnjJvKTjTpyqVGlGMXKT5JK7PM8Ni6lfESqw0c5XWl2orSMUvCx2+Y5Ziseo4eEJ06TadWo01t23RV96vq/I3GW9EKeClFQTlV0vN20vye82g1t6HNJNTyzpf+nuUzb66vfaikoQ3au95SXM74g5PhOpppPfvkTjsrWInkXz3zbAALmIAAAAAAAAAAAAAAAAAAAABbMi1CRUZFqMF4mGRjmjJJlkvF/wCvzRBY1mY4JTTujzXpN0fdJucE9nivV/Y9YlC/Fez6WIGMwakneKfmyllamsG9NzrllHhrgYJtLTXw4Hc9JOirjedBPvpu3+rXwZweYOUdGnfc01rc8+dUovDPZqvhNZRa6ivq7eBHrNN6akepXV9bx8Vo/MucKraVO0m2ko29JsmNeBK1YKOVaOsYxa5a+5l9LPNnSSnB+TiVpY611NbLTavvhdabzPKh1ytsqXJlseJIonLmEv4ZKo5wvS69x8Npr2WJdPpRzxsLW/FCbb8rHMYzJJxV0pJedjcUeidOMFKpiKcZNX2LqUkvWdtEvFl1XWZu25vwbaXS+jhqHV0q0arqOXWRjTa2Yta6tLW+5a+RkyDPXbaw+JknH/hn6Vu5cV4Gip9HYzX3eIpSS39qN/Zcm5f0dpKL6yLlLXYgn2pO2lorv4vQSUcYKxc+W0eiZN0krShtVlFO71Ss3Hmdj0Ww0q0VWqxa1bpJrVr1vDkcj0G6FLbhW2IKmrbb1bqTSV1H8t763PVErG1VflnHqbl2xKgA6DzyoKFQAAAAAAAAAAAAAAAAAAAAADDVZEqMk1SLUINUY2ylzFUxEFvnBf3IxSx9Jf8AIvY/oRuXsvsk+ESGzFMwvMaXr+6X0Mcsyo/9z/Wf0I3x9k/FP0/9GPFUL8X/ADxOJ6TdHI1bytaXrRSUn4rc/cdtLHUXuqw83b4kTF0ttdlprmmmhmMlglb4PPB4rmuVuGkknH1le/muBpaUalB7VO9mmk+KT37L4HqGc4Rxd/ev5p/NxpHg6cvTpp66tXjK/fbRmDq2vodqvU19l19nL5bhoVVvSta6d0lyu+HmbJdFW0nCbXfGSS9x0GDyqnCTnSdpWt2lpa6bTtv3Gwo0Laukr8ZQs/hZ+4hQJld66nB5pTrYTTr5OWjjTd5Ozdr67tzKQxmMxFJ0nCDUl2qipJVHG97bS0tw3XO+q5bSqS6x05Oezsxk07RfCVpaNq/EjZd0CqStOtXUpP1tuSj4J7/cMS8InfW+smcflHRjamlO3dGLTlfhuPa+h3Q2hhIbU6cZVJWb2u1s/uRch6O0KE1UV5zirKTfZj32WiZ2GHZpXW+ZHNqL01tr4J9OKSSSsuXBF5gw1ZTvbctL8zMbo4WioABAAAIBUoACoKAAqCgAKgAAAAAAAABgw4ybjCTW9Rk0u+wCOWz/AD2W26dKVlHSU1a8nxSfBGhniJSfak33tt/EwYqWrMSmeRbbKUnln0lNEIQSSJ0ZlyqEKNUyRmVTLuJJnMxTkW7ZZKQbIwYKxCqJp3i2nzi2n7UTahHmihfCZGnjqm6p94u+ymvB8fMhqlreL0vpfen6r/ngbanSTMssAt9vHvOym2XEjivojzHoaylG/Cz5EulTZfKnrZrUrXxVPDraqOy/DFaym+UVxOs4lk2eFpRgtqXkiyebKctmOvNLd5s43MM+dZ9uapw4U46zfjb9i3C58oaUYW/NKzf+K0XvKO2MS6085HpuDrqMU5tJcOC8lxZmlmu32YaLi+MvojgcJj5VHeUm336m/wAvqGE9Q5dEbx0ij1lyd7kjvB+PyRsTXZGvuvFs2B2Q7UeXb3sqCguXKFwKAEFQUABUFEVuAALlAQIMuAAAAAAAABbVWj8GAAjyfGPUj7QB4lncz6mvtRepGRMAhFmXxZVsAsVLWjDMAglGSjvNvhY3QBtWc9xp+ltf7LRdeMNpxcUo3su07Jt8r8jyyvi62Im51qjbfBaRivViluQBtOTUcFKq4t5ZeoEjCKzAOds7MJHTZY9x1OXPcVBEeTKZ6Hk6tSj5/EnFAetDtR89Z3P9yoKAsULgUABUAAgoVABIAAB//9k="/>
          <p:cNvSpPr>
            <a:spLocks noChangeAspect="1" noChangeArrowheads="1"/>
          </p:cNvSpPr>
          <p:nvPr/>
        </p:nvSpPr>
        <p:spPr bwMode="auto">
          <a:xfrm>
            <a:off x="1444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TextBox 10"/>
          <p:cNvSpPr txBox="1"/>
          <p:nvPr/>
        </p:nvSpPr>
        <p:spPr>
          <a:xfrm>
            <a:off x="0" y="319890"/>
            <a:ext cx="9144000" cy="456600"/>
          </a:xfrm>
          <a:prstGeom prst="rect">
            <a:avLst/>
          </a:prstGeom>
        </p:spPr>
        <p:txBody>
          <a:bodyPr wrap="square" lIns="0" tIns="0" rIns="0" bIns="0" rtlCol="0" anchor="t">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3387"/>
              </a:lnSpc>
            </a:pPr>
            <a:r>
              <a:rPr lang="en-US" sz="3600" b="1"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Garamond" panose="02020404030301010803" pitchFamily="18" charset="0"/>
              </a:rPr>
              <a:t>TRAUMATOLOGY AND ORTHOPEDICS</a:t>
            </a:r>
            <a:endParaRPr lang="ru-RU" sz="3600" b="1"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Garamond" panose="02020404030301010803" pitchFamily="18" charset="0"/>
            </a:endParaRPr>
          </a:p>
        </p:txBody>
      </p:sp>
      <p:pic>
        <p:nvPicPr>
          <p:cNvPr id="46085" name="Picture 5" descr="C:\Users\Loki\Downloads\костыли.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8130" y="1226438"/>
            <a:ext cx="3960000" cy="26389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4"/>
          <p:cNvSpPr txBox="1"/>
          <p:nvPr/>
        </p:nvSpPr>
        <p:spPr>
          <a:xfrm>
            <a:off x="334167" y="3903501"/>
            <a:ext cx="8475663" cy="1723549"/>
          </a:xfrm>
          <a:prstGeom prst="rect">
            <a:avLst/>
          </a:prstGeom>
        </p:spPr>
        <p:txBody>
          <a:bodyPr wrap="square" lIns="0" tIns="0" rIns="0" bIns="0" rtlCol="0" anchor="t">
            <a:spAutoFit/>
          </a:bodyPr>
          <a:lstStyle/>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autonomous healthcare institution of the Amur region </a:t>
            </a:r>
            <a:r>
              <a:rPr lang="en-US" sz="2000" b="1" dirty="0" smtClean="0">
                <a:solidFill>
                  <a:schemeClr val="accent3">
                    <a:lumMod val="20000"/>
                    <a:lumOff val="80000"/>
                  </a:schemeClr>
                </a:solidFill>
                <a:latin typeface="Garamond" panose="02020404030301010803" pitchFamily="18" charset="0"/>
              </a:rPr>
              <a:t>"</a:t>
            </a:r>
            <a:r>
              <a:rPr lang="en-US" sz="2000" b="1" dirty="0">
                <a:solidFill>
                  <a:schemeClr val="accent3">
                    <a:lumMod val="20000"/>
                    <a:lumOff val="80000"/>
                  </a:schemeClr>
                </a:solidFill>
                <a:latin typeface="Garamond" panose="02020404030301010803" pitchFamily="18" charset="0"/>
              </a:rPr>
              <a:t>Amur regional clinical hospital ", Blagoveshchensk </a:t>
            </a:r>
          </a:p>
          <a:p>
            <a:pPr indent="271463"/>
            <a:r>
              <a:rPr lang="en-US" sz="1600" dirty="0">
                <a:latin typeface="Garamond" panose="02020404030301010803" pitchFamily="18" charset="0"/>
              </a:rPr>
              <a:t>http://</a:t>
            </a:r>
            <a:r>
              <a:rPr lang="en-US" sz="1600" dirty="0" smtClean="0">
                <a:latin typeface="Garamond" panose="02020404030301010803" pitchFamily="18" charset="0"/>
              </a:rPr>
              <a:t>aokb28.su</a:t>
            </a:r>
            <a:r>
              <a:rPr lang="en-US" sz="1600" dirty="0">
                <a:latin typeface="Garamond" panose="02020404030301010803" pitchFamily="18" charset="0"/>
              </a:rPr>
              <a:t>/</a:t>
            </a:r>
            <a:endParaRPr lang="en-US" sz="2000" b="1" dirty="0">
              <a:solidFill>
                <a:schemeClr val="accent3">
                  <a:lumMod val="20000"/>
                  <a:lumOff val="80000"/>
                </a:schemeClr>
              </a:solidFill>
              <a:latin typeface="Garamond" panose="02020404030301010803" pitchFamily="18" charset="0"/>
            </a:endParaRPr>
          </a:p>
          <a:p>
            <a:pPr marL="285750" lvl="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autonomous healthcare institution of the Amur region "Blagoveshchensk city clinical hospital"</a:t>
            </a:r>
            <a:r>
              <a:rPr lang="ru-RU" sz="2000" b="1" dirty="0">
                <a:solidFill>
                  <a:schemeClr val="accent3">
                    <a:lumMod val="20000"/>
                    <a:lumOff val="80000"/>
                  </a:schemeClr>
                </a:solidFill>
                <a:latin typeface="Garamond" panose="02020404030301010803" pitchFamily="18" charset="0"/>
              </a:rPr>
              <a:t>, </a:t>
            </a:r>
            <a:r>
              <a:rPr lang="en-US" sz="2000" b="1" dirty="0">
                <a:solidFill>
                  <a:schemeClr val="accent3">
                    <a:lumMod val="20000"/>
                    <a:lumOff val="80000"/>
                  </a:schemeClr>
                </a:solidFill>
                <a:latin typeface="Garamond" panose="02020404030301010803" pitchFamily="18" charset="0"/>
              </a:rPr>
              <a:t>Blagoveshchensk</a:t>
            </a:r>
          </a:p>
          <a:p>
            <a:pPr lvl="0" indent="266700"/>
            <a:r>
              <a:rPr lang="en-US" sz="1600" dirty="0">
                <a:latin typeface="Garamond" panose="02020404030301010803" pitchFamily="18" charset="0"/>
              </a:rPr>
              <a:t>http ://muzgkb.ru/</a:t>
            </a:r>
            <a:endParaRPr lang="ru-RU" sz="1600" dirty="0">
              <a:latin typeface="Garamond" panose="02020404030301010803" pitchFamily="18" charset="0"/>
            </a:endParaRPr>
          </a:p>
        </p:txBody>
      </p:sp>
      <p:cxnSp>
        <p:nvCxnSpPr>
          <p:cNvPr id="12" name="Прямая соединительная линия 11"/>
          <p:cNvCxnSpPr/>
          <p:nvPr/>
        </p:nvCxnSpPr>
        <p:spPr>
          <a:xfrm>
            <a:off x="0" y="6029325"/>
            <a:ext cx="9144000" cy="9525"/>
          </a:xfrm>
          <a:prstGeom prst="line">
            <a:avLst/>
          </a:prstGeom>
          <a:ln/>
        </p:spPr>
        <p:style>
          <a:lnRef idx="3">
            <a:schemeClr val="accent1"/>
          </a:lnRef>
          <a:fillRef idx="0">
            <a:schemeClr val="accent1"/>
          </a:fillRef>
          <a:effectRef idx="2">
            <a:schemeClr val="accent1"/>
          </a:effectRef>
          <a:fontRef idx="minor">
            <a:schemeClr val="tx1"/>
          </a:fontRef>
        </p:style>
      </p:cxnSp>
      <p:pic>
        <p:nvPicPr>
          <p:cNvPr id="13" name="Рисунок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138" y="6200775"/>
            <a:ext cx="690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descr="ÐÐ°ÑÑÐ¸Ð½ÐºÐ¸ Ð¿Ð¾ Ð·Ð°Ð¿ÑÐ¾ÑÑ Ð³ÐµÑÐ± Ð°Ð¼ÑÑÑÐºÐ¾Ð¹ Ð¾Ð±Ð»Ð°ÑÑ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3630" y="6181725"/>
            <a:ext cx="442884" cy="53791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4"/>
          <p:cNvSpPr txBox="1"/>
          <p:nvPr/>
        </p:nvSpPr>
        <p:spPr>
          <a:xfrm>
            <a:off x="36130" y="807501"/>
            <a:ext cx="9144000" cy="276999"/>
          </a:xfrm>
          <a:prstGeom prst="rect">
            <a:avLst/>
          </a:prstGeom>
        </p:spPr>
        <p:txBody>
          <a:bodyPr wrap="square" lIns="0" tIns="0" rIns="0" bIns="0" rtlCol="0" anchor="t">
            <a:spAutoFit/>
          </a:bodyPr>
          <a:lstStyle/>
          <a:p>
            <a:pPr algn="ctr"/>
            <a:r>
              <a:rPr lang="ru-RU" b="1" dirty="0" smtClean="0">
                <a:solidFill>
                  <a:schemeClr val="accent3">
                    <a:lumMod val="20000"/>
                    <a:lumOff val="80000"/>
                  </a:schemeClr>
                </a:solidFill>
                <a:latin typeface="Garamond" panose="02020404030301010803" pitchFamily="18" charset="0"/>
              </a:rPr>
              <a:t>(</a:t>
            </a:r>
            <a:r>
              <a:rPr lang="en-US" b="1" dirty="0">
                <a:solidFill>
                  <a:schemeClr val="accent3">
                    <a:lumMod val="20000"/>
                    <a:lumOff val="80000"/>
                  </a:schemeClr>
                </a:solidFill>
                <a:latin typeface="Garamond" panose="02020404030301010803" pitchFamily="18" charset="0"/>
              </a:rPr>
              <a:t>inpatient </a:t>
            </a:r>
            <a:r>
              <a:rPr lang="en-US" b="1" dirty="0" smtClean="0">
                <a:solidFill>
                  <a:schemeClr val="accent3">
                    <a:lumMod val="20000"/>
                    <a:lumOff val="80000"/>
                  </a:schemeClr>
                </a:solidFill>
                <a:latin typeface="Garamond" panose="02020404030301010803" pitchFamily="18" charset="0"/>
              </a:rPr>
              <a:t>and</a:t>
            </a:r>
            <a:r>
              <a:rPr lang="ru-RU" b="1" dirty="0" smtClean="0">
                <a:solidFill>
                  <a:schemeClr val="accent3">
                    <a:lumMod val="20000"/>
                    <a:lumOff val="80000"/>
                  </a:schemeClr>
                </a:solidFill>
                <a:latin typeface="Garamond" panose="02020404030301010803" pitchFamily="18" charset="0"/>
              </a:rPr>
              <a:t> </a:t>
            </a:r>
            <a:r>
              <a:rPr lang="en-US" b="1" dirty="0">
                <a:solidFill>
                  <a:schemeClr val="accent3">
                    <a:lumMod val="20000"/>
                    <a:lumOff val="80000"/>
                  </a:schemeClr>
                </a:solidFill>
                <a:latin typeface="Garamond" panose="02020404030301010803" pitchFamily="18" charset="0"/>
              </a:rPr>
              <a:t>outpatient</a:t>
            </a:r>
            <a:r>
              <a:rPr lang="ru-RU" b="1" dirty="0">
                <a:solidFill>
                  <a:schemeClr val="accent3">
                    <a:lumMod val="20000"/>
                    <a:lumOff val="80000"/>
                  </a:schemeClr>
                </a:solidFill>
                <a:latin typeface="Garamond" panose="02020404030301010803" pitchFamily="18" charset="0"/>
              </a:rPr>
              <a:t> </a:t>
            </a:r>
            <a:r>
              <a:rPr lang="en-US" b="1" dirty="0">
                <a:solidFill>
                  <a:schemeClr val="accent3">
                    <a:lumMod val="20000"/>
                    <a:lumOff val="80000"/>
                  </a:schemeClr>
                </a:solidFill>
                <a:latin typeface="Garamond" panose="02020404030301010803" pitchFamily="18" charset="0"/>
              </a:rPr>
              <a:t>medical care</a:t>
            </a:r>
            <a:r>
              <a:rPr lang="ru-RU" b="1" dirty="0" smtClean="0">
                <a:solidFill>
                  <a:schemeClr val="accent3">
                    <a:lumMod val="20000"/>
                    <a:lumOff val="80000"/>
                  </a:schemeClr>
                </a:solidFill>
                <a:latin typeface="Garamond" panose="02020404030301010803" pitchFamily="18" charset="0"/>
              </a:rPr>
              <a:t>)</a:t>
            </a:r>
            <a:endParaRPr lang="ru-RU" sz="1200" dirty="0" smtClean="0">
              <a:latin typeface="Garamond" panose="02020404030301010803" pitchFamily="18" charset="0"/>
            </a:endParaRPr>
          </a:p>
        </p:txBody>
      </p:sp>
    </p:spTree>
    <p:extLst>
      <p:ext uri="{BB962C8B-B14F-4D97-AF65-F5344CB8AC3E}">
        <p14:creationId xmlns:p14="http://schemas.microsoft.com/office/powerpoint/2010/main" val="16311258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0" y="250163"/>
            <a:ext cx="9143999" cy="446982"/>
          </a:xfrm>
          <a:prstGeom prst="rect">
            <a:avLst/>
          </a:prstGeom>
        </p:spPr>
        <p:txBody>
          <a:bodyPr wrap="square" lIns="0" tIns="0" rIns="0" bIns="0" rtlCol="0" anchor="t">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3303"/>
              </a:lnSpc>
            </a:pPr>
            <a:r>
              <a:rPr lang="en-US" sz="3600" b="1"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Garamond" panose="02020404030301010803" pitchFamily="18" charset="0"/>
              </a:rPr>
              <a:t>NEUROLOGY </a:t>
            </a:r>
            <a:endParaRPr lang="en-US" sz="3600" b="1"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Garamond" panose="02020404030301010803" pitchFamily="18" charset="0"/>
            </a:endParaRPr>
          </a:p>
        </p:txBody>
      </p:sp>
      <p:cxnSp>
        <p:nvCxnSpPr>
          <p:cNvPr id="9" name="Прямая соединительная линия 8"/>
          <p:cNvCxnSpPr/>
          <p:nvPr/>
        </p:nvCxnSpPr>
        <p:spPr>
          <a:xfrm>
            <a:off x="0" y="6029325"/>
            <a:ext cx="9144000" cy="9525"/>
          </a:xfrm>
          <a:prstGeom prst="line">
            <a:avLst/>
          </a:prstGeom>
          <a:ln/>
        </p:spPr>
        <p:style>
          <a:lnRef idx="3">
            <a:schemeClr val="accent1"/>
          </a:lnRef>
          <a:fillRef idx="0">
            <a:schemeClr val="accent1"/>
          </a:fillRef>
          <a:effectRef idx="2">
            <a:schemeClr val="accent1"/>
          </a:effectRef>
          <a:fontRef idx="minor">
            <a:schemeClr val="tx1"/>
          </a:fontRef>
        </p:style>
      </p:cxnSp>
      <p:pic>
        <p:nvPicPr>
          <p:cNvPr id="10" name="Рисунок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138" y="6200775"/>
            <a:ext cx="690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ÐÐ°ÑÑÐ¸Ð½ÐºÐ¸ Ð¿Ð¾ Ð·Ð°Ð¿ÑÐ¾ÑÑ Ð³ÐµÑÐ± Ð°Ð¼ÑÑÑÐºÐ¾Ð¹ Ð¾Ð±Ð»Ð°ÑÑ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3630" y="6181725"/>
            <a:ext cx="442884" cy="5379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Loki\Downloads\мозг.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2000" y="1063625"/>
            <a:ext cx="4500000" cy="269823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4"/>
          <p:cNvSpPr txBox="1"/>
          <p:nvPr/>
        </p:nvSpPr>
        <p:spPr>
          <a:xfrm>
            <a:off x="334167" y="3903501"/>
            <a:ext cx="8475663" cy="1723549"/>
          </a:xfrm>
          <a:prstGeom prst="rect">
            <a:avLst/>
          </a:prstGeom>
        </p:spPr>
        <p:txBody>
          <a:bodyPr wrap="square" lIns="0" tIns="0" rIns="0" bIns="0" rtlCol="0" anchor="t">
            <a:spAutoFit/>
          </a:bodyPr>
          <a:lstStyle/>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autonomous healthcare institution of the Amur </a:t>
            </a:r>
            <a:r>
              <a:rPr lang="en-US" sz="2000" b="1" dirty="0" smtClean="0">
                <a:solidFill>
                  <a:schemeClr val="accent3">
                    <a:lumMod val="20000"/>
                    <a:lumOff val="80000"/>
                  </a:schemeClr>
                </a:solidFill>
                <a:latin typeface="Garamond" panose="02020404030301010803" pitchFamily="18" charset="0"/>
              </a:rPr>
              <a:t>region "</a:t>
            </a:r>
            <a:r>
              <a:rPr lang="en-US" sz="2000" b="1" dirty="0">
                <a:solidFill>
                  <a:schemeClr val="accent3">
                    <a:lumMod val="20000"/>
                    <a:lumOff val="80000"/>
                  </a:schemeClr>
                </a:solidFill>
                <a:latin typeface="Garamond" panose="02020404030301010803" pitchFamily="18" charset="0"/>
              </a:rPr>
              <a:t>Amur regional clinical hospital ", Blagoveshchensk </a:t>
            </a:r>
          </a:p>
          <a:p>
            <a:pPr indent="271463"/>
            <a:r>
              <a:rPr lang="en-US" sz="1600" dirty="0">
                <a:latin typeface="Garamond" panose="02020404030301010803" pitchFamily="18" charset="0"/>
              </a:rPr>
              <a:t>http://</a:t>
            </a:r>
            <a:r>
              <a:rPr lang="en-US" sz="1600" dirty="0" smtClean="0">
                <a:latin typeface="Garamond" panose="02020404030301010803" pitchFamily="18" charset="0"/>
              </a:rPr>
              <a:t>aokb28.su</a:t>
            </a:r>
            <a:r>
              <a:rPr lang="en-US" sz="1600" dirty="0">
                <a:latin typeface="Garamond" panose="02020404030301010803" pitchFamily="18" charset="0"/>
              </a:rPr>
              <a:t>/</a:t>
            </a:r>
            <a:endParaRPr lang="en-US" sz="2000" b="1" dirty="0">
              <a:solidFill>
                <a:schemeClr val="accent3">
                  <a:lumMod val="20000"/>
                  <a:lumOff val="80000"/>
                </a:schemeClr>
              </a:solidFill>
              <a:latin typeface="Garamond" panose="02020404030301010803" pitchFamily="18" charset="0"/>
            </a:endParaRPr>
          </a:p>
          <a:p>
            <a:pPr marL="285750" lvl="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autonomous healthcare institution of the Amur region "Blagoveshchensk city clinical hospital"</a:t>
            </a:r>
            <a:r>
              <a:rPr lang="ru-RU" sz="2000" b="1" dirty="0">
                <a:solidFill>
                  <a:schemeClr val="accent3">
                    <a:lumMod val="20000"/>
                    <a:lumOff val="80000"/>
                  </a:schemeClr>
                </a:solidFill>
                <a:latin typeface="Garamond" panose="02020404030301010803" pitchFamily="18" charset="0"/>
              </a:rPr>
              <a:t>, </a:t>
            </a:r>
            <a:r>
              <a:rPr lang="en-US" sz="2000" b="1" dirty="0">
                <a:solidFill>
                  <a:schemeClr val="accent3">
                    <a:lumMod val="20000"/>
                    <a:lumOff val="80000"/>
                  </a:schemeClr>
                </a:solidFill>
                <a:latin typeface="Garamond" panose="02020404030301010803" pitchFamily="18" charset="0"/>
              </a:rPr>
              <a:t>Blagoveshchensk</a:t>
            </a:r>
          </a:p>
          <a:p>
            <a:pPr lvl="0" indent="266700"/>
            <a:r>
              <a:rPr lang="en-US" sz="1600" dirty="0">
                <a:latin typeface="Garamond" panose="02020404030301010803" pitchFamily="18" charset="0"/>
              </a:rPr>
              <a:t>http ://muzgkb.ru/</a:t>
            </a:r>
            <a:endParaRPr lang="ru-RU" sz="1600" dirty="0">
              <a:latin typeface="Garamond" panose="02020404030301010803" pitchFamily="18" charset="0"/>
            </a:endParaRPr>
          </a:p>
        </p:txBody>
      </p:sp>
      <p:sp>
        <p:nvSpPr>
          <p:cNvPr id="12" name="TextBox 4"/>
          <p:cNvSpPr txBox="1"/>
          <p:nvPr/>
        </p:nvSpPr>
        <p:spPr>
          <a:xfrm>
            <a:off x="0" y="713118"/>
            <a:ext cx="9144000" cy="276999"/>
          </a:xfrm>
          <a:prstGeom prst="rect">
            <a:avLst/>
          </a:prstGeom>
        </p:spPr>
        <p:txBody>
          <a:bodyPr wrap="square" lIns="0" tIns="0" rIns="0" bIns="0" rtlCol="0" anchor="t">
            <a:spAutoFit/>
          </a:bodyPr>
          <a:lstStyle/>
          <a:p>
            <a:pPr algn="ctr"/>
            <a:r>
              <a:rPr lang="ru-RU" b="1" dirty="0" smtClean="0">
                <a:solidFill>
                  <a:schemeClr val="accent3">
                    <a:lumMod val="20000"/>
                    <a:lumOff val="80000"/>
                  </a:schemeClr>
                </a:solidFill>
                <a:latin typeface="Garamond" panose="02020404030301010803" pitchFamily="18" charset="0"/>
              </a:rPr>
              <a:t>(</a:t>
            </a:r>
            <a:r>
              <a:rPr lang="en-US" b="1" dirty="0">
                <a:solidFill>
                  <a:schemeClr val="accent3">
                    <a:lumMod val="20000"/>
                    <a:lumOff val="80000"/>
                  </a:schemeClr>
                </a:solidFill>
                <a:latin typeface="Garamond" panose="02020404030301010803" pitchFamily="18" charset="0"/>
              </a:rPr>
              <a:t>inpatient medical care</a:t>
            </a:r>
            <a:r>
              <a:rPr lang="ru-RU" b="1" dirty="0" smtClean="0">
                <a:solidFill>
                  <a:schemeClr val="accent3">
                    <a:lumMod val="20000"/>
                    <a:lumOff val="80000"/>
                  </a:schemeClr>
                </a:solidFill>
                <a:latin typeface="Garamond" panose="02020404030301010803" pitchFamily="18" charset="0"/>
              </a:rPr>
              <a:t>)</a:t>
            </a:r>
            <a:endParaRPr lang="ru-RU" sz="1200" dirty="0" smtClean="0">
              <a:latin typeface="Garamond" panose="02020404030301010803" pitchFamily="18" charset="0"/>
            </a:endParaRPr>
          </a:p>
        </p:txBody>
      </p:sp>
    </p:spTree>
    <p:extLst>
      <p:ext uri="{BB962C8B-B14F-4D97-AF65-F5344CB8AC3E}">
        <p14:creationId xmlns:p14="http://schemas.microsoft.com/office/powerpoint/2010/main" val="25782317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8"/>
          <p:cNvSpPr txBox="1"/>
          <p:nvPr/>
        </p:nvSpPr>
        <p:spPr>
          <a:xfrm>
            <a:off x="1" y="393145"/>
            <a:ext cx="6134613" cy="577081"/>
          </a:xfrm>
          <a:prstGeom prst="rect">
            <a:avLst/>
          </a:prstGeom>
        </p:spPr>
        <p:txBody>
          <a:bodyPr wrap="square" lIns="0" tIns="0" rIns="0" bIns="0" rtlCol="0" anchor="t">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4480"/>
              </a:lnSpc>
            </a:pPr>
            <a:r>
              <a:rPr lang="en-US" sz="3600" b="1"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Garamond" panose="02020404030301010803" pitchFamily="18" charset="0"/>
              </a:rPr>
              <a:t>NEUROLOGY</a:t>
            </a:r>
          </a:p>
        </p:txBody>
      </p:sp>
      <p:cxnSp>
        <p:nvCxnSpPr>
          <p:cNvPr id="13" name="Прямая соединительная линия 12"/>
          <p:cNvCxnSpPr/>
          <p:nvPr/>
        </p:nvCxnSpPr>
        <p:spPr>
          <a:xfrm>
            <a:off x="0" y="6029325"/>
            <a:ext cx="9144000" cy="9525"/>
          </a:xfrm>
          <a:prstGeom prst="line">
            <a:avLst/>
          </a:prstGeom>
          <a:ln/>
        </p:spPr>
        <p:style>
          <a:lnRef idx="3">
            <a:schemeClr val="accent1"/>
          </a:lnRef>
          <a:fillRef idx="0">
            <a:schemeClr val="accent1"/>
          </a:fillRef>
          <a:effectRef idx="2">
            <a:schemeClr val="accent1"/>
          </a:effectRef>
          <a:fontRef idx="minor">
            <a:schemeClr val="tx1"/>
          </a:fontRef>
        </p:style>
      </p:cxnSp>
      <p:pic>
        <p:nvPicPr>
          <p:cNvPr id="19" name="Рисунок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138" y="6200775"/>
            <a:ext cx="690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ÐÐ°ÑÑÐ¸Ð½ÐºÐ¸ Ð¿Ð¾ Ð·Ð°Ð¿ÑÐ¾ÑÑ Ð³ÐµÑÐ± Ð°Ð¼ÑÑÑÐºÐ¾Ð¹ Ð¾Ð±Ð»Ð°ÑÑ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3630" y="6181725"/>
            <a:ext cx="442884" cy="5379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4"/>
          <p:cNvSpPr txBox="1"/>
          <p:nvPr/>
        </p:nvSpPr>
        <p:spPr>
          <a:xfrm>
            <a:off x="0" y="913920"/>
            <a:ext cx="6134614" cy="276999"/>
          </a:xfrm>
          <a:prstGeom prst="rect">
            <a:avLst/>
          </a:prstGeom>
        </p:spPr>
        <p:txBody>
          <a:bodyPr wrap="square" lIns="0" tIns="0" rIns="0" bIns="0" rtlCol="0" anchor="t">
            <a:spAutoFit/>
          </a:bodyPr>
          <a:lstStyle/>
          <a:p>
            <a:pPr algn="ctr"/>
            <a:r>
              <a:rPr lang="ru-RU" b="1" dirty="0" smtClean="0">
                <a:solidFill>
                  <a:schemeClr val="accent3">
                    <a:lumMod val="20000"/>
                    <a:lumOff val="80000"/>
                  </a:schemeClr>
                </a:solidFill>
                <a:latin typeface="Garamond" panose="02020404030301010803" pitchFamily="18" charset="0"/>
              </a:rPr>
              <a:t>(</a:t>
            </a:r>
            <a:r>
              <a:rPr lang="en-US" b="1" dirty="0">
                <a:solidFill>
                  <a:schemeClr val="accent3">
                    <a:lumMod val="20000"/>
                    <a:lumOff val="80000"/>
                  </a:schemeClr>
                </a:solidFill>
                <a:latin typeface="Garamond" panose="02020404030301010803" pitchFamily="18" charset="0"/>
              </a:rPr>
              <a:t>outpatient</a:t>
            </a:r>
            <a:r>
              <a:rPr lang="ru-RU" b="1" dirty="0">
                <a:solidFill>
                  <a:schemeClr val="accent3">
                    <a:lumMod val="20000"/>
                    <a:lumOff val="80000"/>
                  </a:schemeClr>
                </a:solidFill>
                <a:latin typeface="Garamond" panose="02020404030301010803" pitchFamily="18" charset="0"/>
              </a:rPr>
              <a:t> </a:t>
            </a:r>
            <a:r>
              <a:rPr lang="en-US" b="1" dirty="0">
                <a:solidFill>
                  <a:schemeClr val="accent3">
                    <a:lumMod val="20000"/>
                    <a:lumOff val="80000"/>
                  </a:schemeClr>
                </a:solidFill>
                <a:latin typeface="Garamond" panose="02020404030301010803" pitchFamily="18" charset="0"/>
              </a:rPr>
              <a:t>medical care</a:t>
            </a:r>
            <a:r>
              <a:rPr lang="ru-RU" b="1" dirty="0" smtClean="0">
                <a:solidFill>
                  <a:schemeClr val="accent3">
                    <a:lumMod val="20000"/>
                    <a:lumOff val="80000"/>
                  </a:schemeClr>
                </a:solidFill>
                <a:latin typeface="Garamond" panose="02020404030301010803" pitchFamily="18" charset="0"/>
              </a:rPr>
              <a:t>)</a:t>
            </a:r>
            <a:endParaRPr lang="ru-RU" sz="1200" dirty="0" smtClean="0">
              <a:latin typeface="Garamond" panose="02020404030301010803" pitchFamily="18" charset="0"/>
            </a:endParaRPr>
          </a:p>
        </p:txBody>
      </p:sp>
      <p:sp>
        <p:nvSpPr>
          <p:cNvPr id="9" name="TextBox 4"/>
          <p:cNvSpPr txBox="1"/>
          <p:nvPr/>
        </p:nvSpPr>
        <p:spPr>
          <a:xfrm>
            <a:off x="334168" y="1725451"/>
            <a:ext cx="8475663" cy="4308872"/>
          </a:xfrm>
          <a:prstGeom prst="rect">
            <a:avLst/>
          </a:prstGeom>
        </p:spPr>
        <p:txBody>
          <a:bodyPr wrap="square" lIns="0" tIns="0" rIns="0" bIns="0" rtlCol="0" anchor="t">
            <a:spAutoFit/>
          </a:bodyPr>
          <a:lstStyle/>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autonomous healthcare institution of the Amur region </a:t>
            </a:r>
            <a:endParaRPr lang="ru-RU" sz="2000" b="1" dirty="0">
              <a:solidFill>
                <a:schemeClr val="accent3">
                  <a:lumMod val="20000"/>
                  <a:lumOff val="80000"/>
                </a:schemeClr>
              </a:solidFill>
              <a:latin typeface="Garamond" panose="02020404030301010803" pitchFamily="18" charset="0"/>
            </a:endParaRPr>
          </a:p>
          <a:p>
            <a:pPr indent="271463"/>
            <a:r>
              <a:rPr lang="en-US" sz="2000" b="1" dirty="0">
                <a:solidFill>
                  <a:schemeClr val="accent3">
                    <a:lumMod val="20000"/>
                    <a:lumOff val="80000"/>
                  </a:schemeClr>
                </a:solidFill>
                <a:latin typeface="Garamond" panose="02020404030301010803" pitchFamily="18" charset="0"/>
              </a:rPr>
              <a:t>"City polyclinic </a:t>
            </a:r>
            <a:r>
              <a:rPr lang="ru-RU" sz="2000" b="1" dirty="0">
                <a:solidFill>
                  <a:schemeClr val="accent3">
                    <a:lumMod val="20000"/>
                    <a:lumOff val="80000"/>
                  </a:schemeClr>
                </a:solidFill>
                <a:latin typeface="Garamond" panose="02020404030301010803" pitchFamily="18" charset="0"/>
              </a:rPr>
              <a:t>№ </a:t>
            </a:r>
            <a:r>
              <a:rPr lang="en-US" sz="2000" b="1" dirty="0">
                <a:solidFill>
                  <a:schemeClr val="accent3">
                    <a:lumMod val="20000"/>
                    <a:lumOff val="80000"/>
                  </a:schemeClr>
                </a:solidFill>
                <a:latin typeface="Garamond" panose="02020404030301010803" pitchFamily="18" charset="0"/>
              </a:rPr>
              <a:t>1"</a:t>
            </a:r>
            <a:r>
              <a:rPr lang="ru-RU" sz="2000" b="1" dirty="0">
                <a:solidFill>
                  <a:schemeClr val="accent3">
                    <a:lumMod val="20000"/>
                    <a:lumOff val="80000"/>
                  </a:schemeClr>
                </a:solidFill>
                <a:latin typeface="Garamond" panose="02020404030301010803" pitchFamily="18" charset="0"/>
              </a:rPr>
              <a:t>, </a:t>
            </a:r>
            <a:r>
              <a:rPr lang="en-US" sz="2000" b="1" dirty="0">
                <a:solidFill>
                  <a:schemeClr val="accent3">
                    <a:lumMod val="20000"/>
                    <a:lumOff val="80000"/>
                  </a:schemeClr>
                </a:solidFill>
                <a:latin typeface="Garamond" panose="02020404030301010803" pitchFamily="18" charset="0"/>
              </a:rPr>
              <a:t>Blagoveshchensk</a:t>
            </a:r>
            <a:endParaRPr lang="ru-RU" sz="2000" b="1" dirty="0">
              <a:solidFill>
                <a:schemeClr val="accent3">
                  <a:lumMod val="20000"/>
                  <a:lumOff val="80000"/>
                </a:schemeClr>
              </a:solidFill>
              <a:latin typeface="Garamond" panose="02020404030301010803" pitchFamily="18" charset="0"/>
            </a:endParaRPr>
          </a:p>
          <a:p>
            <a:pPr indent="271463"/>
            <a:r>
              <a:rPr lang="en-US" sz="1600" dirty="0">
                <a:latin typeface="Garamond" panose="02020404030301010803" pitchFamily="18" charset="0"/>
              </a:rPr>
              <a:t>https://www.clinicablg.ru/</a:t>
            </a:r>
          </a:p>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budgetary health institution of the Amur region </a:t>
            </a:r>
            <a:endParaRPr lang="ru-RU" sz="2000" b="1" dirty="0">
              <a:solidFill>
                <a:schemeClr val="accent3">
                  <a:lumMod val="20000"/>
                  <a:lumOff val="80000"/>
                </a:schemeClr>
              </a:solidFill>
              <a:latin typeface="Garamond" panose="02020404030301010803" pitchFamily="18" charset="0"/>
            </a:endParaRPr>
          </a:p>
          <a:p>
            <a:pPr indent="271463"/>
            <a:r>
              <a:rPr lang="en-US" sz="2000" b="1" dirty="0">
                <a:solidFill>
                  <a:schemeClr val="accent3">
                    <a:lumMod val="20000"/>
                    <a:lumOff val="80000"/>
                  </a:schemeClr>
                </a:solidFill>
                <a:latin typeface="Garamond" panose="02020404030301010803" pitchFamily="18" charset="0"/>
              </a:rPr>
              <a:t>"City polyclinic </a:t>
            </a:r>
            <a:r>
              <a:rPr lang="ru-RU" sz="2000" b="1" dirty="0">
                <a:solidFill>
                  <a:schemeClr val="accent3">
                    <a:lumMod val="20000"/>
                    <a:lumOff val="80000"/>
                  </a:schemeClr>
                </a:solidFill>
                <a:latin typeface="Garamond" panose="02020404030301010803" pitchFamily="18" charset="0"/>
              </a:rPr>
              <a:t>№</a:t>
            </a:r>
            <a:r>
              <a:rPr lang="en-US" sz="2000" b="1" dirty="0">
                <a:solidFill>
                  <a:schemeClr val="accent3">
                    <a:lumMod val="20000"/>
                    <a:lumOff val="80000"/>
                  </a:schemeClr>
                </a:solidFill>
                <a:latin typeface="Garamond" panose="02020404030301010803" pitchFamily="18" charset="0"/>
              </a:rPr>
              <a:t> 2"</a:t>
            </a:r>
            <a:r>
              <a:rPr lang="ru-RU" sz="2000" b="1" dirty="0">
                <a:solidFill>
                  <a:schemeClr val="accent3">
                    <a:lumMod val="20000"/>
                    <a:lumOff val="80000"/>
                  </a:schemeClr>
                </a:solidFill>
                <a:latin typeface="Garamond" panose="02020404030301010803" pitchFamily="18" charset="0"/>
              </a:rPr>
              <a:t>, </a:t>
            </a:r>
            <a:r>
              <a:rPr lang="en-US" sz="2000" b="1" dirty="0">
                <a:solidFill>
                  <a:schemeClr val="accent3">
                    <a:lumMod val="20000"/>
                    <a:lumOff val="80000"/>
                  </a:schemeClr>
                </a:solidFill>
                <a:latin typeface="Garamond" panose="02020404030301010803" pitchFamily="18" charset="0"/>
              </a:rPr>
              <a:t>Blagoveshchensk</a:t>
            </a:r>
            <a:endParaRPr lang="ru-RU" sz="2000" b="1" dirty="0">
              <a:solidFill>
                <a:schemeClr val="accent3">
                  <a:lumMod val="20000"/>
                  <a:lumOff val="80000"/>
                </a:schemeClr>
              </a:solidFill>
              <a:latin typeface="Garamond" panose="02020404030301010803" pitchFamily="18" charset="0"/>
            </a:endParaRPr>
          </a:p>
          <a:p>
            <a:pPr indent="271463"/>
            <a:r>
              <a:rPr lang="en-US" sz="1600" dirty="0">
                <a:latin typeface="Garamond" panose="02020404030301010803" pitchFamily="18" charset="0"/>
              </a:rPr>
              <a:t>http://gp2blag.ucoz.ru/</a:t>
            </a:r>
            <a:endParaRPr lang="ru-RU" sz="1600" dirty="0">
              <a:latin typeface="Garamond" panose="02020404030301010803" pitchFamily="18" charset="0"/>
            </a:endParaRPr>
          </a:p>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autonomous healthcare institution of the Amur region </a:t>
            </a:r>
            <a:endParaRPr lang="ru-RU" sz="2000" b="1" dirty="0">
              <a:solidFill>
                <a:schemeClr val="accent3">
                  <a:lumMod val="20000"/>
                  <a:lumOff val="80000"/>
                </a:schemeClr>
              </a:solidFill>
              <a:latin typeface="Garamond" panose="02020404030301010803" pitchFamily="18" charset="0"/>
            </a:endParaRPr>
          </a:p>
          <a:p>
            <a:pPr indent="271463"/>
            <a:r>
              <a:rPr lang="en-US" sz="2000" b="1" dirty="0">
                <a:solidFill>
                  <a:schemeClr val="accent3">
                    <a:lumMod val="20000"/>
                    <a:lumOff val="80000"/>
                  </a:schemeClr>
                </a:solidFill>
                <a:latin typeface="Garamond" panose="02020404030301010803" pitchFamily="18" charset="0"/>
              </a:rPr>
              <a:t>"City polyclinic </a:t>
            </a:r>
            <a:r>
              <a:rPr lang="ru-RU" sz="2000" b="1" dirty="0">
                <a:solidFill>
                  <a:schemeClr val="accent3">
                    <a:lumMod val="20000"/>
                    <a:lumOff val="80000"/>
                  </a:schemeClr>
                </a:solidFill>
                <a:latin typeface="Garamond" panose="02020404030301010803" pitchFamily="18" charset="0"/>
              </a:rPr>
              <a:t>№ </a:t>
            </a:r>
            <a:r>
              <a:rPr lang="en-US" sz="2000" b="1" dirty="0">
                <a:solidFill>
                  <a:schemeClr val="accent3">
                    <a:lumMod val="20000"/>
                    <a:lumOff val="80000"/>
                  </a:schemeClr>
                </a:solidFill>
                <a:latin typeface="Garamond" panose="02020404030301010803" pitchFamily="18" charset="0"/>
              </a:rPr>
              <a:t>3"</a:t>
            </a:r>
            <a:r>
              <a:rPr lang="ru-RU" sz="2000" b="1" dirty="0">
                <a:solidFill>
                  <a:schemeClr val="accent3">
                    <a:lumMod val="20000"/>
                    <a:lumOff val="80000"/>
                  </a:schemeClr>
                </a:solidFill>
                <a:latin typeface="Garamond" panose="02020404030301010803" pitchFamily="18" charset="0"/>
              </a:rPr>
              <a:t>, </a:t>
            </a:r>
            <a:r>
              <a:rPr lang="en-US" sz="2000" b="1" dirty="0">
                <a:solidFill>
                  <a:schemeClr val="accent3">
                    <a:lumMod val="20000"/>
                    <a:lumOff val="80000"/>
                  </a:schemeClr>
                </a:solidFill>
                <a:latin typeface="Garamond" panose="02020404030301010803" pitchFamily="18" charset="0"/>
              </a:rPr>
              <a:t>Blagoveshchensk</a:t>
            </a:r>
            <a:r>
              <a:rPr lang="ru-RU" sz="2000" b="1" dirty="0">
                <a:solidFill>
                  <a:schemeClr val="accent3">
                    <a:lumMod val="20000"/>
                    <a:lumOff val="80000"/>
                  </a:schemeClr>
                </a:solidFill>
                <a:latin typeface="Garamond" panose="02020404030301010803" pitchFamily="18" charset="0"/>
              </a:rPr>
              <a:t> </a:t>
            </a:r>
            <a:endParaRPr lang="en-US" sz="2000" b="1" dirty="0">
              <a:solidFill>
                <a:schemeClr val="accent3">
                  <a:lumMod val="20000"/>
                  <a:lumOff val="80000"/>
                </a:schemeClr>
              </a:solidFill>
              <a:latin typeface="Garamond" panose="02020404030301010803" pitchFamily="18" charset="0"/>
            </a:endParaRPr>
          </a:p>
          <a:p>
            <a:pPr indent="271463"/>
            <a:r>
              <a:rPr lang="en-US" sz="1600" dirty="0">
                <a:latin typeface="Garamond" panose="02020404030301010803" pitchFamily="18" charset="0"/>
              </a:rPr>
              <a:t>http://www.polik3amur.ru/</a:t>
            </a:r>
            <a:endParaRPr lang="ru-RU" sz="1600" dirty="0">
              <a:latin typeface="Garamond" panose="02020404030301010803" pitchFamily="18" charset="0"/>
            </a:endParaRPr>
          </a:p>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autonomous healthcare institution of the Amur region </a:t>
            </a:r>
            <a:endParaRPr lang="ru-RU" sz="2000" b="1" dirty="0">
              <a:solidFill>
                <a:schemeClr val="accent3">
                  <a:lumMod val="20000"/>
                  <a:lumOff val="80000"/>
                </a:schemeClr>
              </a:solidFill>
              <a:latin typeface="Garamond" panose="02020404030301010803" pitchFamily="18" charset="0"/>
            </a:endParaRPr>
          </a:p>
          <a:p>
            <a:pPr indent="271463"/>
            <a:r>
              <a:rPr lang="en-US" sz="2000" b="1" dirty="0">
                <a:solidFill>
                  <a:schemeClr val="accent3">
                    <a:lumMod val="20000"/>
                    <a:lumOff val="80000"/>
                  </a:schemeClr>
                </a:solidFill>
                <a:latin typeface="Garamond" panose="02020404030301010803" pitchFamily="18" charset="0"/>
              </a:rPr>
              <a:t>"City polyclinic </a:t>
            </a:r>
            <a:r>
              <a:rPr lang="ru-RU" sz="2000" b="1" dirty="0">
                <a:solidFill>
                  <a:schemeClr val="accent3">
                    <a:lumMod val="20000"/>
                    <a:lumOff val="80000"/>
                  </a:schemeClr>
                </a:solidFill>
                <a:latin typeface="Garamond" panose="02020404030301010803" pitchFamily="18" charset="0"/>
              </a:rPr>
              <a:t>№ </a:t>
            </a:r>
            <a:r>
              <a:rPr lang="en-US" sz="2000" b="1" dirty="0">
                <a:solidFill>
                  <a:schemeClr val="accent3">
                    <a:lumMod val="20000"/>
                    <a:lumOff val="80000"/>
                  </a:schemeClr>
                </a:solidFill>
                <a:latin typeface="Garamond" panose="02020404030301010803" pitchFamily="18" charset="0"/>
              </a:rPr>
              <a:t>4"</a:t>
            </a:r>
            <a:r>
              <a:rPr lang="ru-RU" sz="2000" b="1" dirty="0">
                <a:solidFill>
                  <a:schemeClr val="accent3">
                    <a:lumMod val="20000"/>
                    <a:lumOff val="80000"/>
                  </a:schemeClr>
                </a:solidFill>
                <a:latin typeface="Garamond" panose="02020404030301010803" pitchFamily="18" charset="0"/>
              </a:rPr>
              <a:t>, </a:t>
            </a:r>
            <a:r>
              <a:rPr lang="en-US" sz="2000" b="1" dirty="0">
                <a:solidFill>
                  <a:schemeClr val="accent3">
                    <a:lumMod val="20000"/>
                    <a:lumOff val="80000"/>
                  </a:schemeClr>
                </a:solidFill>
                <a:latin typeface="Garamond" panose="02020404030301010803" pitchFamily="18" charset="0"/>
              </a:rPr>
              <a:t>Blagoveshchensk</a:t>
            </a:r>
          </a:p>
          <a:p>
            <a:pPr indent="271463"/>
            <a:r>
              <a:rPr lang="en-US" sz="1600" dirty="0">
                <a:latin typeface="Garamond" panose="02020404030301010803" pitchFamily="18" charset="0"/>
              </a:rPr>
              <a:t>http://28gp4.ru/</a:t>
            </a:r>
            <a:endParaRPr lang="ru-RU" sz="1600" dirty="0">
              <a:latin typeface="Garamond" panose="02020404030301010803" pitchFamily="18" charset="0"/>
            </a:endParaRPr>
          </a:p>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budgetary health institution of the Amur region</a:t>
            </a:r>
            <a:r>
              <a:rPr lang="ru-RU" sz="2000" b="1" dirty="0">
                <a:solidFill>
                  <a:schemeClr val="accent3">
                    <a:lumMod val="20000"/>
                    <a:lumOff val="80000"/>
                  </a:schemeClr>
                </a:solidFill>
                <a:latin typeface="Garamond" panose="02020404030301010803" pitchFamily="18" charset="0"/>
              </a:rPr>
              <a:t> </a:t>
            </a:r>
            <a:endParaRPr lang="en-US" sz="2000" b="1" dirty="0">
              <a:solidFill>
                <a:schemeClr val="accent3">
                  <a:lumMod val="20000"/>
                  <a:lumOff val="80000"/>
                </a:schemeClr>
              </a:solidFill>
              <a:latin typeface="Garamond" panose="02020404030301010803" pitchFamily="18" charset="0"/>
            </a:endParaRPr>
          </a:p>
          <a:p>
            <a:pPr indent="271463"/>
            <a:r>
              <a:rPr lang="en-US" sz="2000" b="1" dirty="0">
                <a:solidFill>
                  <a:schemeClr val="accent3">
                    <a:lumMod val="20000"/>
                    <a:lumOff val="80000"/>
                  </a:schemeClr>
                </a:solidFill>
                <a:latin typeface="Garamond" panose="02020404030301010803" pitchFamily="18" charset="0"/>
              </a:rPr>
              <a:t>"City polyclinic of</a:t>
            </a:r>
            <a:r>
              <a:rPr lang="ru-RU" sz="2000" b="1" dirty="0">
                <a:solidFill>
                  <a:schemeClr val="accent3">
                    <a:lumMod val="20000"/>
                    <a:lumOff val="80000"/>
                  </a:schemeClr>
                </a:solidFill>
                <a:latin typeface="Garamond" panose="02020404030301010803" pitchFamily="18" charset="0"/>
              </a:rPr>
              <a:t> </a:t>
            </a:r>
            <a:r>
              <a:rPr lang="en-US" sz="2000" b="1" dirty="0" err="1">
                <a:solidFill>
                  <a:schemeClr val="accent3">
                    <a:lumMod val="20000"/>
                    <a:lumOff val="80000"/>
                  </a:schemeClr>
                </a:solidFill>
                <a:latin typeface="Garamond" panose="02020404030301010803" pitchFamily="18" charset="0"/>
              </a:rPr>
              <a:t>Svobodny</a:t>
            </a:r>
            <a:r>
              <a:rPr lang="en-US" sz="2000" b="1" dirty="0">
                <a:solidFill>
                  <a:schemeClr val="accent3">
                    <a:lumMod val="20000"/>
                    <a:lumOff val="80000"/>
                  </a:schemeClr>
                </a:solidFill>
                <a:latin typeface="Garamond" panose="02020404030301010803" pitchFamily="18" charset="0"/>
              </a:rPr>
              <a:t>"</a:t>
            </a:r>
            <a:r>
              <a:rPr lang="ru-RU" sz="2000" b="1" dirty="0">
                <a:solidFill>
                  <a:schemeClr val="accent3">
                    <a:lumMod val="20000"/>
                    <a:lumOff val="80000"/>
                  </a:schemeClr>
                </a:solidFill>
                <a:latin typeface="Garamond" panose="02020404030301010803" pitchFamily="18" charset="0"/>
              </a:rPr>
              <a:t>, </a:t>
            </a:r>
            <a:r>
              <a:rPr lang="en-US" sz="2000" b="1" dirty="0" err="1">
                <a:solidFill>
                  <a:schemeClr val="accent3">
                    <a:lumMod val="20000"/>
                    <a:lumOff val="80000"/>
                  </a:schemeClr>
                </a:solidFill>
                <a:latin typeface="Garamond" panose="02020404030301010803" pitchFamily="18" charset="0"/>
              </a:rPr>
              <a:t>Svobodny</a:t>
            </a:r>
            <a:endParaRPr lang="ru-RU" sz="2000" b="1" dirty="0">
              <a:solidFill>
                <a:schemeClr val="accent3">
                  <a:lumMod val="20000"/>
                  <a:lumOff val="80000"/>
                </a:schemeClr>
              </a:solidFill>
              <a:latin typeface="Garamond" panose="02020404030301010803" pitchFamily="18" charset="0"/>
            </a:endParaRPr>
          </a:p>
          <a:p>
            <a:pPr indent="271463"/>
            <a:r>
              <a:rPr lang="ru-RU" sz="1600" dirty="0">
                <a:latin typeface="Garamond" panose="02020404030301010803" pitchFamily="18" charset="0"/>
              </a:rPr>
              <a:t>http://www.svbgp.ru/</a:t>
            </a:r>
            <a:endParaRPr lang="en-US" sz="1600" dirty="0">
              <a:latin typeface="Garamond" panose="02020404030301010803" pitchFamily="18" charset="0"/>
            </a:endParaRPr>
          </a:p>
        </p:txBody>
      </p:sp>
      <p:pic>
        <p:nvPicPr>
          <p:cNvPr id="12" name="Picture 2" descr="C:\Users\Loki\Downloads\мозг.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4614" y="202645"/>
            <a:ext cx="2541914" cy="152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7118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8"/>
          <p:cNvSpPr txBox="1"/>
          <p:nvPr/>
        </p:nvSpPr>
        <p:spPr>
          <a:xfrm>
            <a:off x="1" y="393145"/>
            <a:ext cx="6134613" cy="577081"/>
          </a:xfrm>
          <a:prstGeom prst="rect">
            <a:avLst/>
          </a:prstGeom>
        </p:spPr>
        <p:txBody>
          <a:bodyPr wrap="square" lIns="0" tIns="0" rIns="0" bIns="0" rtlCol="0" anchor="t">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4480"/>
              </a:lnSpc>
            </a:pPr>
            <a:r>
              <a:rPr lang="en-US" sz="3600" b="1"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Garamond" panose="02020404030301010803" pitchFamily="18" charset="0"/>
              </a:rPr>
              <a:t>NEUROLOGY</a:t>
            </a:r>
          </a:p>
        </p:txBody>
      </p:sp>
      <p:cxnSp>
        <p:nvCxnSpPr>
          <p:cNvPr id="13" name="Прямая соединительная линия 12"/>
          <p:cNvCxnSpPr/>
          <p:nvPr/>
        </p:nvCxnSpPr>
        <p:spPr>
          <a:xfrm>
            <a:off x="0" y="6029325"/>
            <a:ext cx="9144000" cy="9525"/>
          </a:xfrm>
          <a:prstGeom prst="line">
            <a:avLst/>
          </a:prstGeom>
          <a:ln/>
        </p:spPr>
        <p:style>
          <a:lnRef idx="3">
            <a:schemeClr val="accent1"/>
          </a:lnRef>
          <a:fillRef idx="0">
            <a:schemeClr val="accent1"/>
          </a:fillRef>
          <a:effectRef idx="2">
            <a:schemeClr val="accent1"/>
          </a:effectRef>
          <a:fontRef idx="minor">
            <a:schemeClr val="tx1"/>
          </a:fontRef>
        </p:style>
      </p:cxnSp>
      <p:pic>
        <p:nvPicPr>
          <p:cNvPr id="19" name="Рисунок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138" y="6200775"/>
            <a:ext cx="690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ÐÐ°ÑÑÐ¸Ð½ÐºÐ¸ Ð¿Ð¾ Ð·Ð°Ð¿ÑÐ¾ÑÑ Ð³ÐµÑÐ± Ð°Ð¼ÑÑÑÐºÐ¾Ð¹ Ð¾Ð±Ð»Ð°ÑÑ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3630" y="6181725"/>
            <a:ext cx="442884" cy="5379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4"/>
          <p:cNvSpPr txBox="1"/>
          <p:nvPr/>
        </p:nvSpPr>
        <p:spPr>
          <a:xfrm>
            <a:off x="0" y="913920"/>
            <a:ext cx="6134614" cy="276999"/>
          </a:xfrm>
          <a:prstGeom prst="rect">
            <a:avLst/>
          </a:prstGeom>
        </p:spPr>
        <p:txBody>
          <a:bodyPr wrap="square" lIns="0" tIns="0" rIns="0" bIns="0" rtlCol="0" anchor="t">
            <a:spAutoFit/>
          </a:bodyPr>
          <a:lstStyle/>
          <a:p>
            <a:pPr algn="ctr"/>
            <a:r>
              <a:rPr lang="ru-RU" b="1" dirty="0" smtClean="0">
                <a:solidFill>
                  <a:schemeClr val="accent3">
                    <a:lumMod val="20000"/>
                    <a:lumOff val="80000"/>
                  </a:schemeClr>
                </a:solidFill>
                <a:latin typeface="Garamond" panose="02020404030301010803" pitchFamily="18" charset="0"/>
              </a:rPr>
              <a:t>(</a:t>
            </a:r>
            <a:r>
              <a:rPr lang="en-US" b="1" dirty="0">
                <a:solidFill>
                  <a:schemeClr val="accent3">
                    <a:lumMod val="20000"/>
                    <a:lumOff val="80000"/>
                  </a:schemeClr>
                </a:solidFill>
                <a:latin typeface="Garamond" panose="02020404030301010803" pitchFamily="18" charset="0"/>
              </a:rPr>
              <a:t>outpatient</a:t>
            </a:r>
            <a:r>
              <a:rPr lang="ru-RU" b="1" dirty="0">
                <a:solidFill>
                  <a:schemeClr val="accent3">
                    <a:lumMod val="20000"/>
                    <a:lumOff val="80000"/>
                  </a:schemeClr>
                </a:solidFill>
                <a:latin typeface="Garamond" panose="02020404030301010803" pitchFamily="18" charset="0"/>
              </a:rPr>
              <a:t> </a:t>
            </a:r>
            <a:r>
              <a:rPr lang="en-US" b="1" dirty="0">
                <a:solidFill>
                  <a:schemeClr val="accent3">
                    <a:lumMod val="20000"/>
                    <a:lumOff val="80000"/>
                  </a:schemeClr>
                </a:solidFill>
                <a:latin typeface="Garamond" panose="02020404030301010803" pitchFamily="18" charset="0"/>
              </a:rPr>
              <a:t>medical care</a:t>
            </a:r>
            <a:r>
              <a:rPr lang="ru-RU" b="1" dirty="0" smtClean="0">
                <a:solidFill>
                  <a:schemeClr val="accent3">
                    <a:lumMod val="20000"/>
                    <a:lumOff val="80000"/>
                  </a:schemeClr>
                </a:solidFill>
                <a:latin typeface="Garamond" panose="02020404030301010803" pitchFamily="18" charset="0"/>
              </a:rPr>
              <a:t>)</a:t>
            </a:r>
            <a:endParaRPr lang="ru-RU" sz="1200" dirty="0" smtClean="0">
              <a:latin typeface="Garamond" panose="02020404030301010803" pitchFamily="18" charset="0"/>
            </a:endParaRPr>
          </a:p>
        </p:txBody>
      </p:sp>
      <p:pic>
        <p:nvPicPr>
          <p:cNvPr id="12" name="Picture 2" descr="C:\Users\Loki\Downloads\мозг.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4614" y="202645"/>
            <a:ext cx="2541914" cy="15241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4"/>
          <p:cNvSpPr txBox="1"/>
          <p:nvPr/>
        </p:nvSpPr>
        <p:spPr>
          <a:xfrm>
            <a:off x="334168" y="1750851"/>
            <a:ext cx="8475663" cy="3447098"/>
          </a:xfrm>
          <a:prstGeom prst="rect">
            <a:avLst/>
          </a:prstGeom>
        </p:spPr>
        <p:txBody>
          <a:bodyPr wrap="square" lIns="0" tIns="0" rIns="0" bIns="0" rtlCol="0" anchor="t">
            <a:spAutoFit/>
          </a:bodyPr>
          <a:lstStyle/>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autonomous healthcare institution of the Amur region</a:t>
            </a:r>
            <a:r>
              <a:rPr lang="ru-RU" sz="2000" b="1" dirty="0">
                <a:solidFill>
                  <a:schemeClr val="accent3">
                    <a:lumMod val="20000"/>
                    <a:lumOff val="80000"/>
                  </a:schemeClr>
                </a:solidFill>
                <a:latin typeface="Garamond" panose="02020404030301010803" pitchFamily="18" charset="0"/>
              </a:rPr>
              <a:t> </a:t>
            </a:r>
            <a:endParaRPr lang="ru-RU" sz="2000" b="1" dirty="0" smtClean="0">
              <a:solidFill>
                <a:schemeClr val="accent3">
                  <a:lumMod val="20000"/>
                  <a:lumOff val="80000"/>
                </a:schemeClr>
              </a:solidFill>
              <a:latin typeface="Garamond" panose="02020404030301010803" pitchFamily="18" charset="0"/>
            </a:endParaRPr>
          </a:p>
          <a:p>
            <a:pPr indent="271463"/>
            <a:r>
              <a:rPr lang="en-US" sz="2000" b="1" dirty="0" smtClean="0">
                <a:solidFill>
                  <a:schemeClr val="accent3">
                    <a:lumMod val="20000"/>
                    <a:lumOff val="80000"/>
                  </a:schemeClr>
                </a:solidFill>
                <a:latin typeface="Garamond" panose="02020404030301010803" pitchFamily="18" charset="0"/>
              </a:rPr>
              <a:t>"</a:t>
            </a:r>
            <a:r>
              <a:rPr lang="en-US" sz="2000" b="1" dirty="0" err="1">
                <a:solidFill>
                  <a:schemeClr val="accent3">
                    <a:lumMod val="20000"/>
                    <a:lumOff val="80000"/>
                  </a:schemeClr>
                </a:solidFill>
                <a:latin typeface="Garamond" panose="02020404030301010803" pitchFamily="18" charset="0"/>
              </a:rPr>
              <a:t>Belogorsk</a:t>
            </a:r>
            <a:r>
              <a:rPr lang="en-US" sz="2000" b="1" dirty="0">
                <a:solidFill>
                  <a:schemeClr val="accent3">
                    <a:lumMod val="20000"/>
                    <a:lumOff val="80000"/>
                  </a:schemeClr>
                </a:solidFill>
                <a:latin typeface="Garamond" panose="02020404030301010803" pitchFamily="18" charset="0"/>
              </a:rPr>
              <a:t> hospital"</a:t>
            </a:r>
            <a:r>
              <a:rPr lang="ru-RU" sz="2000" b="1" dirty="0">
                <a:solidFill>
                  <a:schemeClr val="accent3">
                    <a:lumMod val="20000"/>
                    <a:lumOff val="80000"/>
                  </a:schemeClr>
                </a:solidFill>
                <a:latin typeface="Garamond" panose="02020404030301010803" pitchFamily="18" charset="0"/>
              </a:rPr>
              <a:t>, </a:t>
            </a:r>
            <a:r>
              <a:rPr lang="en-US" sz="2000" b="1" dirty="0" err="1">
                <a:solidFill>
                  <a:schemeClr val="accent3">
                    <a:lumMod val="20000"/>
                    <a:lumOff val="80000"/>
                  </a:schemeClr>
                </a:solidFill>
                <a:latin typeface="Garamond" panose="02020404030301010803" pitchFamily="18" charset="0"/>
              </a:rPr>
              <a:t>Belogorsk</a:t>
            </a:r>
            <a:endParaRPr lang="ru-RU" sz="2000" b="1" dirty="0">
              <a:solidFill>
                <a:schemeClr val="accent3">
                  <a:lumMod val="20000"/>
                  <a:lumOff val="80000"/>
                </a:schemeClr>
              </a:solidFill>
              <a:latin typeface="Garamond" panose="02020404030301010803" pitchFamily="18" charset="0"/>
            </a:endParaRPr>
          </a:p>
          <a:p>
            <a:pPr indent="266700"/>
            <a:r>
              <a:rPr lang="en-US" sz="1600" dirty="0">
                <a:latin typeface="Garamond" panose="02020404030301010803" pitchFamily="18" charset="0"/>
              </a:rPr>
              <a:t>http://www.xn----7sbbbcjn2aoifygbe1ar2h5e8b.xn--p1ai/</a:t>
            </a:r>
          </a:p>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budgetary health institution of the Amur region</a:t>
            </a:r>
            <a:r>
              <a:rPr lang="ru-RU" sz="2000" b="1" dirty="0">
                <a:solidFill>
                  <a:schemeClr val="accent3">
                    <a:lumMod val="20000"/>
                    <a:lumOff val="80000"/>
                  </a:schemeClr>
                </a:solidFill>
                <a:latin typeface="Garamond" panose="02020404030301010803" pitchFamily="18" charset="0"/>
              </a:rPr>
              <a:t> </a:t>
            </a:r>
            <a:endParaRPr lang="ru-RU" sz="2000" b="1" dirty="0" smtClean="0">
              <a:solidFill>
                <a:schemeClr val="accent3">
                  <a:lumMod val="20000"/>
                  <a:lumOff val="80000"/>
                </a:schemeClr>
              </a:solidFill>
              <a:latin typeface="Garamond" panose="02020404030301010803" pitchFamily="18" charset="0"/>
            </a:endParaRPr>
          </a:p>
          <a:p>
            <a:pPr indent="271463"/>
            <a:r>
              <a:rPr lang="en-US" sz="2000" b="1" dirty="0" smtClean="0">
                <a:solidFill>
                  <a:schemeClr val="accent3">
                    <a:lumMod val="20000"/>
                    <a:lumOff val="80000"/>
                  </a:schemeClr>
                </a:solidFill>
                <a:latin typeface="Garamond" panose="02020404030301010803" pitchFamily="18" charset="0"/>
              </a:rPr>
              <a:t>"</a:t>
            </a:r>
            <a:r>
              <a:rPr lang="en-US" sz="2000" b="1" dirty="0">
                <a:solidFill>
                  <a:schemeClr val="accent3">
                    <a:lumMod val="20000"/>
                    <a:lumOff val="80000"/>
                  </a:schemeClr>
                </a:solidFill>
                <a:latin typeface="Garamond" panose="02020404030301010803" pitchFamily="18" charset="0"/>
              </a:rPr>
              <a:t>Zeya hospital named after B.E. </a:t>
            </a:r>
            <a:r>
              <a:rPr lang="en-US" sz="2000" b="1" dirty="0" err="1">
                <a:solidFill>
                  <a:schemeClr val="accent3">
                    <a:lumMod val="20000"/>
                    <a:lumOff val="80000"/>
                  </a:schemeClr>
                </a:solidFill>
                <a:latin typeface="Garamond" panose="02020404030301010803" pitchFamily="18" charset="0"/>
              </a:rPr>
              <a:t>Smirnova</a:t>
            </a:r>
            <a:r>
              <a:rPr lang="en-US" sz="2000" b="1" dirty="0">
                <a:solidFill>
                  <a:schemeClr val="accent3">
                    <a:lumMod val="20000"/>
                    <a:lumOff val="80000"/>
                  </a:schemeClr>
                </a:solidFill>
                <a:latin typeface="Garamond" panose="02020404030301010803" pitchFamily="18" charset="0"/>
              </a:rPr>
              <a:t>"</a:t>
            </a:r>
            <a:r>
              <a:rPr lang="ru-RU" sz="2000" b="1" dirty="0">
                <a:solidFill>
                  <a:schemeClr val="accent3">
                    <a:lumMod val="20000"/>
                    <a:lumOff val="80000"/>
                  </a:schemeClr>
                </a:solidFill>
                <a:latin typeface="Garamond" panose="02020404030301010803" pitchFamily="18" charset="0"/>
              </a:rPr>
              <a:t>, </a:t>
            </a:r>
            <a:r>
              <a:rPr lang="en-US" sz="2000" b="1" dirty="0">
                <a:solidFill>
                  <a:schemeClr val="accent3">
                    <a:lumMod val="20000"/>
                    <a:lumOff val="80000"/>
                  </a:schemeClr>
                </a:solidFill>
                <a:latin typeface="Garamond" panose="02020404030301010803" pitchFamily="18" charset="0"/>
              </a:rPr>
              <a:t>Zeya</a:t>
            </a:r>
            <a:endParaRPr lang="ru-RU" sz="2000" b="1" dirty="0">
              <a:solidFill>
                <a:schemeClr val="accent3">
                  <a:lumMod val="20000"/>
                  <a:lumOff val="80000"/>
                </a:schemeClr>
              </a:solidFill>
              <a:latin typeface="Garamond" panose="02020404030301010803" pitchFamily="18" charset="0"/>
            </a:endParaRPr>
          </a:p>
          <a:p>
            <a:pPr indent="266700"/>
            <a:r>
              <a:rPr lang="en-US" sz="1600" dirty="0">
                <a:latin typeface="Garamond" panose="02020404030301010803" pitchFamily="18" charset="0"/>
              </a:rPr>
              <a:t>http://cbzeya.ru/</a:t>
            </a:r>
            <a:endParaRPr lang="ru-RU" sz="1600" dirty="0">
              <a:latin typeface="Garamond" panose="02020404030301010803" pitchFamily="18" charset="0"/>
            </a:endParaRPr>
          </a:p>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budgetary health institution of the Amur region</a:t>
            </a:r>
            <a:r>
              <a:rPr lang="ru-RU" sz="2000" b="1" dirty="0">
                <a:solidFill>
                  <a:schemeClr val="accent3">
                    <a:lumMod val="20000"/>
                    <a:lumOff val="80000"/>
                  </a:schemeClr>
                </a:solidFill>
                <a:latin typeface="Garamond" panose="02020404030301010803" pitchFamily="18" charset="0"/>
              </a:rPr>
              <a:t> </a:t>
            </a:r>
            <a:endParaRPr lang="ru-RU" sz="2000" b="1" dirty="0" smtClean="0">
              <a:solidFill>
                <a:schemeClr val="accent3">
                  <a:lumMod val="20000"/>
                  <a:lumOff val="80000"/>
                </a:schemeClr>
              </a:solidFill>
              <a:latin typeface="Garamond" panose="02020404030301010803" pitchFamily="18" charset="0"/>
            </a:endParaRPr>
          </a:p>
          <a:p>
            <a:pPr indent="271463"/>
            <a:r>
              <a:rPr lang="en-US" sz="2000" b="1" dirty="0" smtClean="0">
                <a:solidFill>
                  <a:schemeClr val="accent3">
                    <a:lumMod val="20000"/>
                    <a:lumOff val="80000"/>
                  </a:schemeClr>
                </a:solidFill>
                <a:latin typeface="Garamond" panose="02020404030301010803" pitchFamily="18" charset="0"/>
              </a:rPr>
              <a:t>"</a:t>
            </a:r>
            <a:r>
              <a:rPr lang="en-US" sz="2000" b="1" dirty="0" err="1">
                <a:solidFill>
                  <a:schemeClr val="accent3">
                    <a:lumMod val="20000"/>
                    <a:lumOff val="80000"/>
                  </a:schemeClr>
                </a:solidFill>
                <a:latin typeface="Garamond" panose="02020404030301010803" pitchFamily="18" charset="0"/>
              </a:rPr>
              <a:t>Raichikhinsk</a:t>
            </a:r>
            <a:r>
              <a:rPr lang="en-US" sz="2000" b="1" dirty="0">
                <a:solidFill>
                  <a:schemeClr val="accent3">
                    <a:lumMod val="20000"/>
                    <a:lumOff val="80000"/>
                  </a:schemeClr>
                </a:solidFill>
                <a:latin typeface="Garamond" panose="02020404030301010803" pitchFamily="18" charset="0"/>
              </a:rPr>
              <a:t> city hospital"</a:t>
            </a:r>
            <a:r>
              <a:rPr lang="ru-RU" sz="2000" b="1" dirty="0">
                <a:solidFill>
                  <a:schemeClr val="accent3">
                    <a:lumMod val="20000"/>
                    <a:lumOff val="80000"/>
                  </a:schemeClr>
                </a:solidFill>
                <a:latin typeface="Garamond" panose="02020404030301010803" pitchFamily="18" charset="0"/>
              </a:rPr>
              <a:t>, </a:t>
            </a:r>
            <a:r>
              <a:rPr lang="en-US" sz="2000" b="1" dirty="0" err="1">
                <a:solidFill>
                  <a:schemeClr val="accent3">
                    <a:lumMod val="20000"/>
                    <a:lumOff val="80000"/>
                  </a:schemeClr>
                </a:solidFill>
                <a:latin typeface="Garamond" panose="02020404030301010803" pitchFamily="18" charset="0"/>
              </a:rPr>
              <a:t>Raichikhinsk</a:t>
            </a:r>
            <a:endParaRPr lang="en-US" sz="2000" b="1" dirty="0">
              <a:solidFill>
                <a:schemeClr val="accent3">
                  <a:lumMod val="20000"/>
                  <a:lumOff val="80000"/>
                </a:schemeClr>
              </a:solidFill>
              <a:latin typeface="Garamond" panose="02020404030301010803" pitchFamily="18" charset="0"/>
            </a:endParaRPr>
          </a:p>
          <a:p>
            <a:pPr indent="271463"/>
            <a:r>
              <a:rPr lang="en-US" sz="1600" dirty="0">
                <a:latin typeface="Garamond" panose="02020404030301010803" pitchFamily="18" charset="0"/>
              </a:rPr>
              <a:t>http://raigb.ru/</a:t>
            </a:r>
            <a:endParaRPr lang="ru-RU" sz="1600" dirty="0">
              <a:latin typeface="Garamond" panose="02020404030301010803" pitchFamily="18" charset="0"/>
            </a:endParaRPr>
          </a:p>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autonomous healthcare institution of the Amur region</a:t>
            </a:r>
            <a:r>
              <a:rPr lang="ru-RU" sz="2000" b="1" dirty="0">
                <a:solidFill>
                  <a:schemeClr val="accent3">
                    <a:lumMod val="20000"/>
                    <a:lumOff val="80000"/>
                  </a:schemeClr>
                </a:solidFill>
                <a:latin typeface="Garamond" panose="02020404030301010803" pitchFamily="18" charset="0"/>
              </a:rPr>
              <a:t> </a:t>
            </a:r>
            <a:endParaRPr lang="ru-RU" sz="2000" b="1" dirty="0" smtClean="0">
              <a:solidFill>
                <a:schemeClr val="accent3">
                  <a:lumMod val="20000"/>
                  <a:lumOff val="80000"/>
                </a:schemeClr>
              </a:solidFill>
              <a:latin typeface="Garamond" panose="02020404030301010803" pitchFamily="18" charset="0"/>
            </a:endParaRPr>
          </a:p>
          <a:p>
            <a:pPr indent="271463"/>
            <a:r>
              <a:rPr lang="en-US" sz="2000" b="1" dirty="0" smtClean="0">
                <a:solidFill>
                  <a:schemeClr val="accent3">
                    <a:lumMod val="20000"/>
                    <a:lumOff val="80000"/>
                  </a:schemeClr>
                </a:solidFill>
                <a:latin typeface="Garamond" panose="02020404030301010803" pitchFamily="18" charset="0"/>
              </a:rPr>
              <a:t>"</a:t>
            </a:r>
            <a:r>
              <a:rPr lang="en-US" sz="2000" b="1" dirty="0" err="1">
                <a:solidFill>
                  <a:schemeClr val="accent3">
                    <a:lumMod val="20000"/>
                    <a:lumOff val="80000"/>
                  </a:schemeClr>
                </a:solidFill>
                <a:latin typeface="Garamond" panose="02020404030301010803" pitchFamily="18" charset="0"/>
              </a:rPr>
              <a:t>Tynda</a:t>
            </a:r>
            <a:r>
              <a:rPr lang="en-US" sz="2000" b="1" dirty="0">
                <a:solidFill>
                  <a:schemeClr val="accent3">
                    <a:lumMod val="20000"/>
                    <a:lumOff val="80000"/>
                  </a:schemeClr>
                </a:solidFill>
                <a:latin typeface="Garamond" panose="02020404030301010803" pitchFamily="18" charset="0"/>
              </a:rPr>
              <a:t> hospital"</a:t>
            </a:r>
            <a:r>
              <a:rPr lang="ru-RU" sz="2000" b="1" dirty="0">
                <a:solidFill>
                  <a:schemeClr val="accent3">
                    <a:lumMod val="20000"/>
                    <a:lumOff val="80000"/>
                  </a:schemeClr>
                </a:solidFill>
                <a:latin typeface="Garamond" panose="02020404030301010803" pitchFamily="18" charset="0"/>
              </a:rPr>
              <a:t>, </a:t>
            </a:r>
            <a:r>
              <a:rPr lang="en-US" sz="2000" b="1" dirty="0" err="1">
                <a:solidFill>
                  <a:schemeClr val="accent3">
                    <a:lumMod val="20000"/>
                    <a:lumOff val="80000"/>
                  </a:schemeClr>
                </a:solidFill>
                <a:latin typeface="Garamond" panose="02020404030301010803" pitchFamily="18" charset="0"/>
              </a:rPr>
              <a:t>Tynda</a:t>
            </a:r>
            <a:r>
              <a:rPr lang="en-US" sz="2000" b="1" dirty="0">
                <a:solidFill>
                  <a:schemeClr val="accent3">
                    <a:lumMod val="20000"/>
                    <a:lumOff val="80000"/>
                  </a:schemeClr>
                </a:solidFill>
                <a:latin typeface="Garamond" panose="02020404030301010803" pitchFamily="18" charset="0"/>
              </a:rPr>
              <a:t> </a:t>
            </a:r>
          </a:p>
          <a:p>
            <a:pPr indent="271463"/>
            <a:r>
              <a:rPr lang="en-US" sz="1600" dirty="0">
                <a:latin typeface="Garamond" panose="02020404030301010803" pitchFamily="18" charset="0"/>
              </a:rPr>
              <a:t>http://www.crb-t.ru</a:t>
            </a:r>
            <a:r>
              <a:rPr lang="en-US" sz="1600" dirty="0" smtClean="0">
                <a:latin typeface="Garamond" panose="02020404030301010803" pitchFamily="18" charset="0"/>
              </a:rPr>
              <a:t>/</a:t>
            </a:r>
            <a:endParaRPr lang="ru-RU" sz="2000" dirty="0">
              <a:latin typeface="Garamond" panose="02020404030301010803" pitchFamily="18" charset="0"/>
            </a:endParaRPr>
          </a:p>
        </p:txBody>
      </p:sp>
    </p:spTree>
    <p:extLst>
      <p:ext uri="{BB962C8B-B14F-4D97-AF65-F5344CB8AC3E}">
        <p14:creationId xmlns:p14="http://schemas.microsoft.com/office/powerpoint/2010/main" val="41086399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0" y="300963"/>
            <a:ext cx="9143999" cy="446982"/>
          </a:xfrm>
          <a:prstGeom prst="rect">
            <a:avLst/>
          </a:prstGeom>
        </p:spPr>
        <p:txBody>
          <a:bodyPr wrap="square" lIns="0" tIns="0" rIns="0" bIns="0" rtlCol="0" anchor="t">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3303"/>
              </a:lnSpc>
            </a:pPr>
            <a:r>
              <a:rPr lang="en-US" sz="3600" b="1"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Garamond" panose="02020404030301010803" pitchFamily="18" charset="0"/>
              </a:rPr>
              <a:t>NEUROSURGERY</a:t>
            </a:r>
            <a:endParaRPr lang="en-US" sz="3600" b="1"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Garamond" panose="02020404030301010803" pitchFamily="18" charset="0"/>
            </a:endParaRPr>
          </a:p>
        </p:txBody>
      </p:sp>
      <p:pic>
        <p:nvPicPr>
          <p:cNvPr id="45057" name="Picture 1" descr="C:\Users\Loki\Downloads\нейро.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398" y="1195610"/>
            <a:ext cx="5095204" cy="341378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4"/>
          <p:cNvSpPr txBox="1"/>
          <p:nvPr/>
        </p:nvSpPr>
        <p:spPr>
          <a:xfrm>
            <a:off x="334166" y="4777575"/>
            <a:ext cx="8475663" cy="861774"/>
          </a:xfrm>
          <a:prstGeom prst="rect">
            <a:avLst/>
          </a:prstGeom>
        </p:spPr>
        <p:txBody>
          <a:bodyPr wrap="square" lIns="0" tIns="0" rIns="0" bIns="0" rtlCol="0" anchor="t">
            <a:spAutoFit/>
          </a:bodyPr>
          <a:lstStyle/>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autonomous healthcare institution of the Amur region "Amur regional clinical hospital ", Blagoveshchensk </a:t>
            </a:r>
          </a:p>
          <a:p>
            <a:pPr indent="271463"/>
            <a:r>
              <a:rPr lang="en-US" sz="1600" dirty="0">
                <a:latin typeface="Garamond" panose="02020404030301010803" pitchFamily="18" charset="0"/>
              </a:rPr>
              <a:t>http://</a:t>
            </a:r>
            <a:r>
              <a:rPr lang="en-US" sz="1600" dirty="0" smtClean="0">
                <a:latin typeface="Garamond" panose="02020404030301010803" pitchFamily="18" charset="0"/>
              </a:rPr>
              <a:t>aokb28.su</a:t>
            </a:r>
            <a:r>
              <a:rPr lang="en-US" sz="1600" dirty="0" smtClean="0">
                <a:latin typeface="Garamond" panose="02020404030301010803" pitchFamily="18" charset="0"/>
              </a:rPr>
              <a:t>/</a:t>
            </a:r>
            <a:endParaRPr lang="en-US" sz="2000" b="1" dirty="0">
              <a:solidFill>
                <a:schemeClr val="accent3">
                  <a:lumMod val="20000"/>
                  <a:lumOff val="80000"/>
                </a:schemeClr>
              </a:solidFill>
              <a:latin typeface="Garamond" panose="02020404030301010803" pitchFamily="18" charset="0"/>
            </a:endParaRPr>
          </a:p>
        </p:txBody>
      </p:sp>
      <p:cxnSp>
        <p:nvCxnSpPr>
          <p:cNvPr id="9" name="Прямая соединительная линия 8"/>
          <p:cNvCxnSpPr/>
          <p:nvPr/>
        </p:nvCxnSpPr>
        <p:spPr>
          <a:xfrm>
            <a:off x="0" y="6029325"/>
            <a:ext cx="9144000" cy="9525"/>
          </a:xfrm>
          <a:prstGeom prst="line">
            <a:avLst/>
          </a:prstGeom>
          <a:ln/>
        </p:spPr>
        <p:style>
          <a:lnRef idx="3">
            <a:schemeClr val="accent1"/>
          </a:lnRef>
          <a:fillRef idx="0">
            <a:schemeClr val="accent1"/>
          </a:fillRef>
          <a:effectRef idx="2">
            <a:schemeClr val="accent1"/>
          </a:effectRef>
          <a:fontRef idx="minor">
            <a:schemeClr val="tx1"/>
          </a:fontRef>
        </p:style>
      </p:cxnSp>
      <p:pic>
        <p:nvPicPr>
          <p:cNvPr id="10" name="Рисунок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138" y="6200775"/>
            <a:ext cx="690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ÐÐ°ÑÑÐ¸Ð½ÐºÐ¸ Ð¿Ð¾ Ð·Ð°Ð¿ÑÐ¾ÑÑ Ð³ÐµÑÐ± Ð°Ð¼ÑÑÑÐºÐ¾Ð¹ Ð¾Ð±Ð»Ð°ÑÑ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3630" y="6181725"/>
            <a:ext cx="442884" cy="53791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4"/>
          <p:cNvSpPr txBox="1"/>
          <p:nvPr/>
        </p:nvSpPr>
        <p:spPr>
          <a:xfrm>
            <a:off x="0" y="725818"/>
            <a:ext cx="9144000" cy="276999"/>
          </a:xfrm>
          <a:prstGeom prst="rect">
            <a:avLst/>
          </a:prstGeom>
        </p:spPr>
        <p:txBody>
          <a:bodyPr wrap="square" lIns="0" tIns="0" rIns="0" bIns="0" rtlCol="0" anchor="t">
            <a:spAutoFit/>
          </a:bodyPr>
          <a:lstStyle/>
          <a:p>
            <a:pPr algn="ctr"/>
            <a:r>
              <a:rPr lang="ru-RU" b="1" dirty="0" smtClean="0">
                <a:solidFill>
                  <a:schemeClr val="accent3">
                    <a:lumMod val="20000"/>
                    <a:lumOff val="80000"/>
                  </a:schemeClr>
                </a:solidFill>
                <a:latin typeface="Garamond" panose="02020404030301010803" pitchFamily="18" charset="0"/>
              </a:rPr>
              <a:t>(</a:t>
            </a:r>
            <a:r>
              <a:rPr lang="en-US" b="1" dirty="0">
                <a:solidFill>
                  <a:schemeClr val="accent3">
                    <a:lumMod val="20000"/>
                    <a:lumOff val="80000"/>
                  </a:schemeClr>
                </a:solidFill>
                <a:latin typeface="Garamond" panose="02020404030301010803" pitchFamily="18" charset="0"/>
              </a:rPr>
              <a:t>inpatient medical care</a:t>
            </a:r>
            <a:r>
              <a:rPr lang="ru-RU" b="1" dirty="0" smtClean="0">
                <a:solidFill>
                  <a:schemeClr val="accent3">
                    <a:lumMod val="20000"/>
                    <a:lumOff val="80000"/>
                  </a:schemeClr>
                </a:solidFill>
                <a:latin typeface="Garamond" panose="02020404030301010803" pitchFamily="18" charset="0"/>
              </a:rPr>
              <a:t>)</a:t>
            </a:r>
            <a:endParaRPr lang="ru-RU" sz="1200" dirty="0" smtClean="0">
              <a:latin typeface="Garamond" panose="02020404030301010803" pitchFamily="18" charset="0"/>
            </a:endParaRPr>
          </a:p>
        </p:txBody>
      </p:sp>
    </p:spTree>
    <p:extLst>
      <p:ext uri="{BB962C8B-B14F-4D97-AF65-F5344CB8AC3E}">
        <p14:creationId xmlns:p14="http://schemas.microsoft.com/office/powerpoint/2010/main" val="9095601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Прямая соединительная линия 12"/>
          <p:cNvCxnSpPr/>
          <p:nvPr/>
        </p:nvCxnSpPr>
        <p:spPr>
          <a:xfrm>
            <a:off x="0" y="6029325"/>
            <a:ext cx="9144000" cy="9525"/>
          </a:xfrm>
          <a:prstGeom prst="line">
            <a:avLst/>
          </a:prstGeom>
          <a:ln/>
        </p:spPr>
        <p:style>
          <a:lnRef idx="3">
            <a:schemeClr val="accent1"/>
          </a:lnRef>
          <a:fillRef idx="0">
            <a:schemeClr val="accent1"/>
          </a:fillRef>
          <a:effectRef idx="2">
            <a:schemeClr val="accent1"/>
          </a:effectRef>
          <a:fontRef idx="minor">
            <a:schemeClr val="tx1"/>
          </a:fontRef>
        </p:style>
      </p:cxnSp>
      <p:pic>
        <p:nvPicPr>
          <p:cNvPr id="4103" name="Рисунок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138" y="6200775"/>
            <a:ext cx="690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ÐÐ°ÑÑÐ¸Ð½ÐºÐ¸ Ð¿Ð¾ Ð·Ð°Ð¿ÑÐ¾ÑÑ Ð³ÐµÑÐ± Ð°Ð¼ÑÑÑÐºÐ¾Ð¹ Ð¾Ð±Ð»Ð°ÑÑ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3630" y="6181725"/>
            <a:ext cx="442884" cy="53791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0" y="393858"/>
            <a:ext cx="9144000" cy="58477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TT Norms ExtraBold"/>
                <a:ea typeface="Batang" panose="02030600000101010101" pitchFamily="18" charset="-127"/>
              </a:rPr>
              <a:t>TREATMENT IN THE AMUR </a:t>
            </a:r>
            <a:r>
              <a:rPr lang="en-US" sz="3200" b="1"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TT Norms ExtraBold"/>
                <a:ea typeface="Batang" panose="02030600000101010101" pitchFamily="18" charset="-127"/>
              </a:rPr>
              <a:t>REGION</a:t>
            </a:r>
            <a:r>
              <a:rPr lang="ru-RU" sz="3200" b="1"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TT Norms ExtraBold"/>
                <a:ea typeface="Batang" panose="02030600000101010101" pitchFamily="18" charset="-127"/>
              </a:rPr>
              <a:t> - </a:t>
            </a:r>
            <a:r>
              <a:rPr lang="en-US" sz="3200" b="1"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TT Norms ExtraBold"/>
                <a:ea typeface="Batang" panose="02030600000101010101" pitchFamily="18" charset="-127"/>
              </a:rPr>
              <a:t>IS</a:t>
            </a:r>
            <a:endParaRPr lang="ru-RU" sz="3200" b="1"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TT Norms ExtraBold"/>
              <a:ea typeface="Batang" panose="02030600000101010101" pitchFamily="18" charset="-127"/>
            </a:endParaRPr>
          </a:p>
        </p:txBody>
      </p:sp>
      <p:sp>
        <p:nvSpPr>
          <p:cNvPr id="17" name="Скругленный прямоугольник 16"/>
          <p:cNvSpPr/>
          <p:nvPr/>
        </p:nvSpPr>
        <p:spPr>
          <a:xfrm>
            <a:off x="719138" y="1316814"/>
            <a:ext cx="7811087" cy="74058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smtClean="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HIGH QUALITY</a:t>
            </a:r>
            <a:endParaRPr lang="ru-RU" sz="2000" b="1" dirty="0" smtClean="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endParaRPr>
          </a:p>
          <a:p>
            <a:pPr algn="ctr"/>
            <a:r>
              <a:rPr lang="ru-RU" sz="1600" dirty="0" smtClean="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a:t>
            </a:r>
            <a:r>
              <a:rPr lang="en-US" sz="1600" dirty="0" smtClean="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high </a:t>
            </a:r>
            <a:r>
              <a:rPr lang="en-US" sz="1600"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quality medical care that meets international standards</a:t>
            </a:r>
            <a:r>
              <a:rPr lang="ru-RU" sz="1600" dirty="0" smtClean="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a:t>
            </a:r>
            <a:endParaRPr lang="ru-RU" sz="1600"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endParaRPr>
          </a:p>
        </p:txBody>
      </p:sp>
      <p:sp>
        <p:nvSpPr>
          <p:cNvPr id="18" name="Скругленный прямоугольник 17"/>
          <p:cNvSpPr/>
          <p:nvPr/>
        </p:nvSpPr>
        <p:spPr>
          <a:xfrm>
            <a:off x="719138" y="2393139"/>
            <a:ext cx="7811087" cy="74058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QUALIFIED </a:t>
            </a:r>
            <a:r>
              <a:rPr lang="en-US" sz="2000" b="1" dirty="0" smtClean="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DOCTORS</a:t>
            </a:r>
            <a:endParaRPr lang="ru-RU" sz="2000" b="1" dirty="0" smtClean="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endParaRPr>
          </a:p>
          <a:p>
            <a:pPr algn="ctr"/>
            <a:r>
              <a:rPr lang="ru-RU" sz="1600" dirty="0" smtClean="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a:t>
            </a:r>
            <a:r>
              <a:rPr lang="en-US" sz="1600" dirty="0" smtClean="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highly </a:t>
            </a:r>
            <a:r>
              <a:rPr lang="en-US" sz="1600"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trained doctors, nurses and other medical specialists with </a:t>
            </a:r>
            <a:r>
              <a:rPr lang="en-US" sz="1600" dirty="0" smtClean="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an </a:t>
            </a:r>
            <a:r>
              <a:rPr lang="en-US" sz="1600"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international experience </a:t>
            </a:r>
            <a:r>
              <a:rPr lang="ru-RU" sz="1600" dirty="0" smtClean="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a:t>
            </a:r>
            <a:endParaRPr lang="ru-RU" sz="1600"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endParaRPr>
          </a:p>
        </p:txBody>
      </p:sp>
      <p:sp>
        <p:nvSpPr>
          <p:cNvPr id="19" name="Скругленный прямоугольник 18"/>
          <p:cNvSpPr/>
          <p:nvPr/>
        </p:nvSpPr>
        <p:spPr>
          <a:xfrm>
            <a:off x="719138" y="3450414"/>
            <a:ext cx="7811087" cy="74058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LOW </a:t>
            </a:r>
            <a:r>
              <a:rPr lang="en-US" sz="2000" b="1" dirty="0" smtClean="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COST</a:t>
            </a:r>
            <a:endParaRPr lang="ru-RU" sz="2000" b="1" dirty="0" smtClean="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endParaRPr>
          </a:p>
          <a:p>
            <a:pPr algn="ctr"/>
            <a:r>
              <a:rPr lang="ru-RU" sz="1600" dirty="0" smtClean="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a:t>
            </a:r>
            <a:r>
              <a:rPr lang="en-US" sz="1600"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m</a:t>
            </a:r>
            <a:r>
              <a:rPr lang="en-US" sz="1600" dirty="0" smtClean="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edical </a:t>
            </a:r>
            <a:r>
              <a:rPr lang="en-US" sz="1600"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care in Russia has an excellent </a:t>
            </a:r>
            <a:r>
              <a:rPr lang="en-US" sz="1600" dirty="0" smtClean="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cost-to-quality ratio</a:t>
            </a:r>
            <a:r>
              <a:rPr lang="ru-RU" sz="1600" dirty="0" smtClean="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a:t>
            </a:r>
            <a:endParaRPr lang="ru-RU" sz="1600"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endParaRPr>
          </a:p>
        </p:txBody>
      </p:sp>
      <p:sp>
        <p:nvSpPr>
          <p:cNvPr id="21" name="Скругленный прямоугольник 20"/>
          <p:cNvSpPr/>
          <p:nvPr/>
        </p:nvSpPr>
        <p:spPr>
          <a:xfrm>
            <a:off x="719138" y="4555314"/>
            <a:ext cx="7811087" cy="74058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smtClean="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CULTURE OF THE REGION</a:t>
            </a:r>
          </a:p>
          <a:p>
            <a:pPr algn="ctr"/>
            <a:r>
              <a:rPr lang="ru-RU" sz="1600" dirty="0" smtClean="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a:t>
            </a:r>
            <a:r>
              <a:rPr lang="en-US" sz="1600" dirty="0" smtClean="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discover </a:t>
            </a:r>
            <a:r>
              <a:rPr lang="en-US" sz="1600"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rich national cultural heritage and </a:t>
            </a:r>
            <a:r>
              <a:rPr lang="en-US" sz="1600" dirty="0" smtClean="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history</a:t>
            </a:r>
            <a:r>
              <a:rPr lang="ru-RU" sz="1600" dirty="0" smtClean="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a:t>
            </a:r>
            <a:endParaRPr lang="ru-RU" sz="1600"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11074707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8"/>
          <p:cNvSpPr txBox="1"/>
          <p:nvPr/>
        </p:nvSpPr>
        <p:spPr>
          <a:xfrm>
            <a:off x="0" y="168056"/>
            <a:ext cx="9144000" cy="551433"/>
          </a:xfrm>
          <a:prstGeom prst="rect">
            <a:avLst/>
          </a:prstGeom>
        </p:spPr>
        <p:txBody>
          <a:bodyPr wrap="square" lIns="0" tIns="0" rIns="0" bIns="0" rtlCol="0" anchor="t">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4256"/>
              </a:lnSpc>
            </a:pPr>
            <a:r>
              <a:rPr lang="en-US" sz="3600" b="1"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Garamond" panose="02020404030301010803" pitchFamily="18" charset="0"/>
              </a:rPr>
              <a:t>CHILDREN'S </a:t>
            </a:r>
            <a:r>
              <a:rPr lang="en-US" sz="3600" b="1"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Garamond" panose="02020404030301010803" pitchFamily="18" charset="0"/>
              </a:rPr>
              <a:t>HEALTH</a:t>
            </a:r>
          </a:p>
        </p:txBody>
      </p:sp>
      <p:pic>
        <p:nvPicPr>
          <p:cNvPr id="44033" name="Picture 1" descr="C:\Users\Loki\Downloads\ре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2000" y="1030101"/>
            <a:ext cx="4860000" cy="25515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Прямая соединительная линия 8"/>
          <p:cNvCxnSpPr/>
          <p:nvPr/>
        </p:nvCxnSpPr>
        <p:spPr>
          <a:xfrm>
            <a:off x="0" y="6029325"/>
            <a:ext cx="9144000" cy="9525"/>
          </a:xfrm>
          <a:prstGeom prst="line">
            <a:avLst/>
          </a:prstGeom>
          <a:ln/>
        </p:spPr>
        <p:style>
          <a:lnRef idx="3">
            <a:schemeClr val="accent1"/>
          </a:lnRef>
          <a:fillRef idx="0">
            <a:schemeClr val="accent1"/>
          </a:fillRef>
          <a:effectRef idx="2">
            <a:schemeClr val="accent1"/>
          </a:effectRef>
          <a:fontRef idx="minor">
            <a:schemeClr val="tx1"/>
          </a:fontRef>
        </p:style>
      </p:cxnSp>
      <p:pic>
        <p:nvPicPr>
          <p:cNvPr id="13" name="Рисунок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138" y="6200775"/>
            <a:ext cx="690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ÐÐ°ÑÑÐ¸Ð½ÐºÐ¸ Ð¿Ð¾ Ð·Ð°Ð¿ÑÐ¾ÑÑ Ð³ÐµÑÐ± Ð°Ð¼ÑÑÑÐºÐ¾Ð¹ Ð¾Ð±Ð»Ð°ÑÑ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3630" y="6181725"/>
            <a:ext cx="442884" cy="53791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4"/>
          <p:cNvSpPr txBox="1"/>
          <p:nvPr/>
        </p:nvSpPr>
        <p:spPr>
          <a:xfrm>
            <a:off x="36130" y="680501"/>
            <a:ext cx="9144000" cy="276999"/>
          </a:xfrm>
          <a:prstGeom prst="rect">
            <a:avLst/>
          </a:prstGeom>
        </p:spPr>
        <p:txBody>
          <a:bodyPr wrap="square" lIns="0" tIns="0" rIns="0" bIns="0" rtlCol="0" anchor="t">
            <a:spAutoFit/>
          </a:bodyPr>
          <a:lstStyle/>
          <a:p>
            <a:pPr algn="ctr"/>
            <a:r>
              <a:rPr lang="ru-RU" b="1" dirty="0" smtClean="0">
                <a:solidFill>
                  <a:schemeClr val="accent3">
                    <a:lumMod val="20000"/>
                    <a:lumOff val="80000"/>
                  </a:schemeClr>
                </a:solidFill>
                <a:latin typeface="Garamond" panose="02020404030301010803" pitchFamily="18" charset="0"/>
              </a:rPr>
              <a:t>(</a:t>
            </a:r>
            <a:r>
              <a:rPr lang="en-US" b="1" dirty="0">
                <a:solidFill>
                  <a:schemeClr val="accent3">
                    <a:lumMod val="20000"/>
                    <a:lumOff val="80000"/>
                  </a:schemeClr>
                </a:solidFill>
                <a:latin typeface="Garamond" panose="02020404030301010803" pitchFamily="18" charset="0"/>
              </a:rPr>
              <a:t>inpatient </a:t>
            </a:r>
            <a:r>
              <a:rPr lang="en-US" b="1" dirty="0" smtClean="0">
                <a:solidFill>
                  <a:schemeClr val="accent3">
                    <a:lumMod val="20000"/>
                    <a:lumOff val="80000"/>
                  </a:schemeClr>
                </a:solidFill>
                <a:latin typeface="Garamond" panose="02020404030301010803" pitchFamily="18" charset="0"/>
              </a:rPr>
              <a:t>and</a:t>
            </a:r>
            <a:r>
              <a:rPr lang="ru-RU" b="1" dirty="0" smtClean="0">
                <a:solidFill>
                  <a:schemeClr val="accent3">
                    <a:lumMod val="20000"/>
                    <a:lumOff val="80000"/>
                  </a:schemeClr>
                </a:solidFill>
                <a:latin typeface="Garamond" panose="02020404030301010803" pitchFamily="18" charset="0"/>
              </a:rPr>
              <a:t> </a:t>
            </a:r>
            <a:r>
              <a:rPr lang="en-US" b="1" dirty="0">
                <a:solidFill>
                  <a:schemeClr val="accent3">
                    <a:lumMod val="20000"/>
                    <a:lumOff val="80000"/>
                  </a:schemeClr>
                </a:solidFill>
                <a:latin typeface="Garamond" panose="02020404030301010803" pitchFamily="18" charset="0"/>
              </a:rPr>
              <a:t>outpatient</a:t>
            </a:r>
            <a:r>
              <a:rPr lang="ru-RU" b="1" dirty="0">
                <a:solidFill>
                  <a:schemeClr val="accent3">
                    <a:lumMod val="20000"/>
                    <a:lumOff val="80000"/>
                  </a:schemeClr>
                </a:solidFill>
                <a:latin typeface="Garamond" panose="02020404030301010803" pitchFamily="18" charset="0"/>
              </a:rPr>
              <a:t> </a:t>
            </a:r>
            <a:r>
              <a:rPr lang="en-US" b="1" dirty="0">
                <a:solidFill>
                  <a:schemeClr val="accent3">
                    <a:lumMod val="20000"/>
                    <a:lumOff val="80000"/>
                  </a:schemeClr>
                </a:solidFill>
                <a:latin typeface="Garamond" panose="02020404030301010803" pitchFamily="18" charset="0"/>
              </a:rPr>
              <a:t>medical care</a:t>
            </a:r>
            <a:r>
              <a:rPr lang="ru-RU" b="1" dirty="0" smtClean="0">
                <a:solidFill>
                  <a:schemeClr val="accent3">
                    <a:lumMod val="20000"/>
                    <a:lumOff val="80000"/>
                  </a:schemeClr>
                </a:solidFill>
                <a:latin typeface="Garamond" panose="02020404030301010803" pitchFamily="18" charset="0"/>
              </a:rPr>
              <a:t>)</a:t>
            </a:r>
            <a:endParaRPr lang="ru-RU" sz="1200" dirty="0" smtClean="0">
              <a:latin typeface="Garamond" panose="02020404030301010803" pitchFamily="18" charset="0"/>
            </a:endParaRPr>
          </a:p>
        </p:txBody>
      </p:sp>
      <p:sp>
        <p:nvSpPr>
          <p:cNvPr id="10" name="TextBox 4"/>
          <p:cNvSpPr txBox="1"/>
          <p:nvPr/>
        </p:nvSpPr>
        <p:spPr>
          <a:xfrm>
            <a:off x="334167" y="3662201"/>
            <a:ext cx="8475663" cy="1723549"/>
          </a:xfrm>
          <a:prstGeom prst="rect">
            <a:avLst/>
          </a:prstGeom>
        </p:spPr>
        <p:txBody>
          <a:bodyPr wrap="square" lIns="0" tIns="0" rIns="0" bIns="0" rtlCol="0" anchor="t">
            <a:spAutoFit/>
          </a:bodyPr>
          <a:lstStyle/>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autonomous healthcare institution of the Amur </a:t>
            </a:r>
            <a:r>
              <a:rPr lang="en-US" sz="2000" b="1" dirty="0" smtClean="0">
                <a:solidFill>
                  <a:schemeClr val="accent3">
                    <a:lumMod val="20000"/>
                    <a:lumOff val="80000"/>
                  </a:schemeClr>
                </a:solidFill>
                <a:latin typeface="Garamond" panose="02020404030301010803" pitchFamily="18" charset="0"/>
              </a:rPr>
              <a:t>region</a:t>
            </a:r>
            <a:r>
              <a:rPr lang="en-US" sz="2000" b="1" dirty="0">
                <a:solidFill>
                  <a:schemeClr val="accent3">
                    <a:lumMod val="20000"/>
                    <a:lumOff val="80000"/>
                  </a:schemeClr>
                </a:solidFill>
                <a:latin typeface="Garamond" panose="02020404030301010803" pitchFamily="18" charset="0"/>
              </a:rPr>
              <a:t> "Amur regional </a:t>
            </a:r>
            <a:r>
              <a:rPr lang="en-US" sz="2000" b="1" dirty="0" smtClean="0">
                <a:solidFill>
                  <a:schemeClr val="accent3">
                    <a:lumMod val="20000"/>
                    <a:lumOff val="80000"/>
                  </a:schemeClr>
                </a:solidFill>
                <a:latin typeface="Garamond" panose="02020404030301010803" pitchFamily="18" charset="0"/>
              </a:rPr>
              <a:t>children's</a:t>
            </a:r>
            <a:r>
              <a:rPr lang="ru-RU" sz="2000" b="1" dirty="0" smtClean="0">
                <a:solidFill>
                  <a:schemeClr val="accent3">
                    <a:lumMod val="20000"/>
                    <a:lumOff val="80000"/>
                  </a:schemeClr>
                </a:solidFill>
                <a:latin typeface="Garamond" panose="02020404030301010803" pitchFamily="18" charset="0"/>
              </a:rPr>
              <a:t> </a:t>
            </a:r>
            <a:r>
              <a:rPr lang="en-US" sz="2000" b="1" dirty="0" smtClean="0">
                <a:solidFill>
                  <a:schemeClr val="accent3">
                    <a:lumMod val="20000"/>
                    <a:lumOff val="80000"/>
                  </a:schemeClr>
                </a:solidFill>
                <a:latin typeface="Garamond" panose="02020404030301010803" pitchFamily="18" charset="0"/>
              </a:rPr>
              <a:t>clinical </a:t>
            </a:r>
            <a:r>
              <a:rPr lang="en-US" sz="2000" b="1" dirty="0">
                <a:solidFill>
                  <a:schemeClr val="accent3">
                    <a:lumMod val="20000"/>
                    <a:lumOff val="80000"/>
                  </a:schemeClr>
                </a:solidFill>
                <a:latin typeface="Garamond" panose="02020404030301010803" pitchFamily="18" charset="0"/>
              </a:rPr>
              <a:t>hospital ", </a:t>
            </a:r>
            <a:r>
              <a:rPr lang="en-US" sz="2000" b="1" dirty="0" smtClean="0">
                <a:solidFill>
                  <a:schemeClr val="accent3">
                    <a:lumMod val="20000"/>
                    <a:lumOff val="80000"/>
                  </a:schemeClr>
                </a:solidFill>
                <a:latin typeface="Garamond" panose="02020404030301010803" pitchFamily="18" charset="0"/>
              </a:rPr>
              <a:t>Blagoveshchensk</a:t>
            </a:r>
            <a:r>
              <a:rPr lang="ru-RU" sz="2000" b="1" dirty="0" smtClean="0">
                <a:solidFill>
                  <a:schemeClr val="accent3">
                    <a:lumMod val="20000"/>
                    <a:lumOff val="80000"/>
                  </a:schemeClr>
                </a:solidFill>
                <a:latin typeface="Garamond" panose="02020404030301010803" pitchFamily="18" charset="0"/>
              </a:rPr>
              <a:t> </a:t>
            </a:r>
          </a:p>
          <a:p>
            <a:pPr indent="271463"/>
            <a:r>
              <a:rPr lang="en-US" sz="1600" dirty="0" smtClean="0">
                <a:latin typeface="Garamond" panose="02020404030301010803" pitchFamily="18" charset="0"/>
              </a:rPr>
              <a:t>http</a:t>
            </a:r>
            <a:r>
              <a:rPr lang="en-US" sz="1600" dirty="0">
                <a:latin typeface="Garamond" panose="02020404030301010803" pitchFamily="18" charset="0"/>
              </a:rPr>
              <a:t>://aodkb.ru/</a:t>
            </a:r>
            <a:endParaRPr lang="ru-RU" sz="1600" dirty="0">
              <a:latin typeface="Garamond" panose="02020404030301010803" pitchFamily="18" charset="0"/>
            </a:endParaRPr>
          </a:p>
          <a:p>
            <a:pPr marL="285750" lvl="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autonomous healthcare institution of the Amur region "Blagoveshchensk city </a:t>
            </a:r>
            <a:r>
              <a:rPr lang="en-US" sz="2000" b="1" dirty="0" smtClean="0">
                <a:solidFill>
                  <a:schemeClr val="accent3">
                    <a:lumMod val="20000"/>
                    <a:lumOff val="80000"/>
                  </a:schemeClr>
                </a:solidFill>
                <a:latin typeface="Garamond" panose="02020404030301010803" pitchFamily="18" charset="0"/>
              </a:rPr>
              <a:t>children's clinical </a:t>
            </a:r>
            <a:r>
              <a:rPr lang="en-US" sz="2000" b="1" dirty="0">
                <a:solidFill>
                  <a:schemeClr val="accent3">
                    <a:lumMod val="20000"/>
                    <a:lumOff val="80000"/>
                  </a:schemeClr>
                </a:solidFill>
                <a:latin typeface="Garamond" panose="02020404030301010803" pitchFamily="18" charset="0"/>
              </a:rPr>
              <a:t>hospital"</a:t>
            </a:r>
            <a:r>
              <a:rPr lang="ru-RU" sz="2000" b="1" dirty="0">
                <a:solidFill>
                  <a:schemeClr val="accent3">
                    <a:lumMod val="20000"/>
                    <a:lumOff val="80000"/>
                  </a:schemeClr>
                </a:solidFill>
                <a:latin typeface="Garamond" panose="02020404030301010803" pitchFamily="18" charset="0"/>
              </a:rPr>
              <a:t>, </a:t>
            </a:r>
            <a:r>
              <a:rPr lang="en-US" sz="2000" b="1" dirty="0">
                <a:solidFill>
                  <a:schemeClr val="accent3">
                    <a:lumMod val="20000"/>
                    <a:lumOff val="80000"/>
                  </a:schemeClr>
                </a:solidFill>
                <a:latin typeface="Garamond" panose="02020404030301010803" pitchFamily="18" charset="0"/>
              </a:rPr>
              <a:t>Blagoveshchensk</a:t>
            </a:r>
            <a:endParaRPr lang="ru-RU" sz="2000" b="1" dirty="0" smtClean="0">
              <a:solidFill>
                <a:schemeClr val="accent3">
                  <a:lumMod val="20000"/>
                  <a:lumOff val="80000"/>
                </a:schemeClr>
              </a:solidFill>
              <a:latin typeface="Garamond" panose="02020404030301010803" pitchFamily="18" charset="0"/>
            </a:endParaRPr>
          </a:p>
          <a:p>
            <a:pPr lvl="0" indent="266700"/>
            <a:r>
              <a:rPr lang="en-US" sz="1600" dirty="0" smtClean="0">
                <a:latin typeface="Garamond" panose="02020404030301010803" pitchFamily="18" charset="0"/>
              </a:rPr>
              <a:t>http</a:t>
            </a:r>
            <a:r>
              <a:rPr lang="en-US" sz="1600" dirty="0">
                <a:latin typeface="Garamond" panose="02020404030301010803" pitchFamily="18" charset="0"/>
              </a:rPr>
              <a:t>://dgkbamur28.ru/</a:t>
            </a:r>
            <a:endParaRPr lang="ru-RU" sz="1400" dirty="0" smtClean="0">
              <a:latin typeface="Garamond" panose="02020404030301010803" pitchFamily="18" charset="0"/>
            </a:endParaRPr>
          </a:p>
        </p:txBody>
      </p:sp>
    </p:spTree>
    <p:extLst>
      <p:ext uri="{BB962C8B-B14F-4D97-AF65-F5344CB8AC3E}">
        <p14:creationId xmlns:p14="http://schemas.microsoft.com/office/powerpoint/2010/main" val="3935386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57630"/>
            <a:ext cx="9144000" cy="52969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3218"/>
              </a:lnSpc>
            </a:pP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Garamond" panose="02020404030301010803" pitchFamily="18" charset="0"/>
              </a:rPr>
              <a:t>ENDOCRINOLOGY</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Garamond" panose="02020404030301010803" pitchFamily="18" charset="0"/>
            </a:endParaRPr>
          </a:p>
        </p:txBody>
      </p:sp>
      <p:pic>
        <p:nvPicPr>
          <p:cNvPr id="43011" name="Picture 3" descr="C:\Users\Loki\Downloads\щитовидк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000" y="1069601"/>
            <a:ext cx="4392000" cy="27450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4"/>
          <p:cNvSpPr txBox="1"/>
          <p:nvPr/>
        </p:nvSpPr>
        <p:spPr>
          <a:xfrm>
            <a:off x="334167" y="3903501"/>
            <a:ext cx="8475663" cy="1723549"/>
          </a:xfrm>
          <a:prstGeom prst="rect">
            <a:avLst/>
          </a:prstGeom>
        </p:spPr>
        <p:txBody>
          <a:bodyPr wrap="square" lIns="0" tIns="0" rIns="0" bIns="0" rtlCol="0" anchor="t">
            <a:spAutoFit/>
          </a:bodyPr>
          <a:lstStyle/>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autonomous healthcare institution of the Amur region "Amur regional clinical hospital ", Blagoveshchensk </a:t>
            </a:r>
          </a:p>
          <a:p>
            <a:pPr indent="271463"/>
            <a:r>
              <a:rPr lang="en-US" sz="1600" dirty="0">
                <a:latin typeface="Garamond" panose="02020404030301010803" pitchFamily="18" charset="0"/>
              </a:rPr>
              <a:t>http://</a:t>
            </a:r>
            <a:r>
              <a:rPr lang="en-US" sz="1600" dirty="0" smtClean="0">
                <a:latin typeface="Garamond" panose="02020404030301010803" pitchFamily="18" charset="0"/>
              </a:rPr>
              <a:t>aokb28.su</a:t>
            </a:r>
            <a:r>
              <a:rPr lang="en-US" sz="1600" dirty="0">
                <a:latin typeface="Garamond" panose="02020404030301010803" pitchFamily="18" charset="0"/>
              </a:rPr>
              <a:t>/</a:t>
            </a:r>
            <a:endParaRPr lang="en-US" sz="2000" b="1" dirty="0">
              <a:solidFill>
                <a:schemeClr val="accent3">
                  <a:lumMod val="20000"/>
                  <a:lumOff val="80000"/>
                </a:schemeClr>
              </a:solidFill>
              <a:latin typeface="Garamond" panose="02020404030301010803" pitchFamily="18" charset="0"/>
            </a:endParaRPr>
          </a:p>
          <a:p>
            <a:pPr marL="285750" lvl="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autonomous healthcare institution of the Amur region "Blagoveshchensk city clinical hospital"</a:t>
            </a:r>
            <a:r>
              <a:rPr lang="ru-RU" sz="2000" b="1" dirty="0">
                <a:solidFill>
                  <a:schemeClr val="accent3">
                    <a:lumMod val="20000"/>
                    <a:lumOff val="80000"/>
                  </a:schemeClr>
                </a:solidFill>
                <a:latin typeface="Garamond" panose="02020404030301010803" pitchFamily="18" charset="0"/>
              </a:rPr>
              <a:t>, </a:t>
            </a:r>
            <a:r>
              <a:rPr lang="en-US" sz="2000" b="1" dirty="0">
                <a:solidFill>
                  <a:schemeClr val="accent3">
                    <a:lumMod val="20000"/>
                    <a:lumOff val="80000"/>
                  </a:schemeClr>
                </a:solidFill>
                <a:latin typeface="Garamond" panose="02020404030301010803" pitchFamily="18" charset="0"/>
              </a:rPr>
              <a:t>Blagoveshchensk</a:t>
            </a:r>
          </a:p>
          <a:p>
            <a:pPr lvl="0" indent="266700"/>
            <a:r>
              <a:rPr lang="en-US" sz="1600" dirty="0">
                <a:latin typeface="Garamond" panose="02020404030301010803" pitchFamily="18" charset="0"/>
              </a:rPr>
              <a:t>http ://muzgkb.ru/</a:t>
            </a:r>
            <a:endParaRPr lang="ru-RU" sz="1600" dirty="0">
              <a:latin typeface="Garamond" panose="02020404030301010803" pitchFamily="18" charset="0"/>
            </a:endParaRPr>
          </a:p>
        </p:txBody>
      </p:sp>
      <p:cxnSp>
        <p:nvCxnSpPr>
          <p:cNvPr id="13" name="Прямая соединительная линия 12"/>
          <p:cNvCxnSpPr/>
          <p:nvPr/>
        </p:nvCxnSpPr>
        <p:spPr>
          <a:xfrm>
            <a:off x="0" y="6029325"/>
            <a:ext cx="9144000" cy="9525"/>
          </a:xfrm>
          <a:prstGeom prst="line">
            <a:avLst/>
          </a:prstGeom>
          <a:ln/>
        </p:spPr>
        <p:style>
          <a:lnRef idx="3">
            <a:schemeClr val="accent1"/>
          </a:lnRef>
          <a:fillRef idx="0">
            <a:schemeClr val="accent1"/>
          </a:fillRef>
          <a:effectRef idx="2">
            <a:schemeClr val="accent1"/>
          </a:effectRef>
          <a:fontRef idx="minor">
            <a:schemeClr val="tx1"/>
          </a:fontRef>
        </p:style>
      </p:cxnSp>
      <p:pic>
        <p:nvPicPr>
          <p:cNvPr id="17" name="Рисунок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138" y="6200775"/>
            <a:ext cx="690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descr="ÐÐ°ÑÑÐ¸Ð½ÐºÐ¸ Ð¿Ð¾ Ð·Ð°Ð¿ÑÐ¾ÑÑ Ð³ÐµÑÐ± Ð°Ð¼ÑÑÑÐºÐ¾Ð¹ Ð¾Ð±Ð»Ð°ÑÑ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3630" y="6181725"/>
            <a:ext cx="442884" cy="5379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4"/>
          <p:cNvSpPr txBox="1"/>
          <p:nvPr/>
        </p:nvSpPr>
        <p:spPr>
          <a:xfrm>
            <a:off x="0" y="738518"/>
            <a:ext cx="9144000" cy="276999"/>
          </a:xfrm>
          <a:prstGeom prst="rect">
            <a:avLst/>
          </a:prstGeom>
        </p:spPr>
        <p:txBody>
          <a:bodyPr wrap="square" lIns="0" tIns="0" rIns="0" bIns="0" rtlCol="0" anchor="t">
            <a:spAutoFit/>
          </a:bodyPr>
          <a:lstStyle/>
          <a:p>
            <a:pPr algn="ctr"/>
            <a:r>
              <a:rPr lang="ru-RU" b="1" dirty="0" smtClean="0">
                <a:solidFill>
                  <a:schemeClr val="accent3">
                    <a:lumMod val="20000"/>
                    <a:lumOff val="80000"/>
                  </a:schemeClr>
                </a:solidFill>
                <a:latin typeface="Garamond" panose="02020404030301010803" pitchFamily="18" charset="0"/>
              </a:rPr>
              <a:t>(</a:t>
            </a:r>
            <a:r>
              <a:rPr lang="en-US" b="1" dirty="0">
                <a:solidFill>
                  <a:schemeClr val="accent3">
                    <a:lumMod val="20000"/>
                    <a:lumOff val="80000"/>
                  </a:schemeClr>
                </a:solidFill>
                <a:latin typeface="Garamond" panose="02020404030301010803" pitchFamily="18" charset="0"/>
              </a:rPr>
              <a:t>inpatient medical care</a:t>
            </a:r>
            <a:r>
              <a:rPr lang="ru-RU" b="1" dirty="0" smtClean="0">
                <a:solidFill>
                  <a:schemeClr val="accent3">
                    <a:lumMod val="20000"/>
                    <a:lumOff val="80000"/>
                  </a:schemeClr>
                </a:solidFill>
                <a:latin typeface="Garamond" panose="02020404030301010803" pitchFamily="18" charset="0"/>
              </a:rPr>
              <a:t>)</a:t>
            </a:r>
            <a:endParaRPr lang="ru-RU" sz="1200" dirty="0" smtClean="0">
              <a:latin typeface="Garamond" panose="02020404030301010803" pitchFamily="18" charset="0"/>
            </a:endParaRPr>
          </a:p>
        </p:txBody>
      </p:sp>
    </p:spTree>
    <p:extLst>
      <p:ext uri="{BB962C8B-B14F-4D97-AF65-F5344CB8AC3E}">
        <p14:creationId xmlns:p14="http://schemas.microsoft.com/office/powerpoint/2010/main" val="14204915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8"/>
          <p:cNvSpPr txBox="1"/>
          <p:nvPr/>
        </p:nvSpPr>
        <p:spPr>
          <a:xfrm>
            <a:off x="1" y="545545"/>
            <a:ext cx="6240037" cy="437364"/>
          </a:xfrm>
          <a:prstGeom prst="rect">
            <a:avLst/>
          </a:prstGeom>
        </p:spPr>
        <p:txBody>
          <a:bodyPr wrap="square" lIns="0" tIns="0" rIns="0" bIns="0" rtlCol="0" anchor="t">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3218"/>
              </a:lnSpc>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Garamond" panose="02020404030301010803" pitchFamily="18" charset="0"/>
              </a:rPr>
              <a:t>ENDOCRINOLOGY</a:t>
            </a:r>
          </a:p>
        </p:txBody>
      </p:sp>
      <p:cxnSp>
        <p:nvCxnSpPr>
          <p:cNvPr id="13" name="Прямая соединительная линия 12"/>
          <p:cNvCxnSpPr/>
          <p:nvPr/>
        </p:nvCxnSpPr>
        <p:spPr>
          <a:xfrm>
            <a:off x="0" y="6029325"/>
            <a:ext cx="9144000" cy="9525"/>
          </a:xfrm>
          <a:prstGeom prst="line">
            <a:avLst/>
          </a:prstGeom>
          <a:ln/>
        </p:spPr>
        <p:style>
          <a:lnRef idx="3">
            <a:schemeClr val="accent1"/>
          </a:lnRef>
          <a:fillRef idx="0">
            <a:schemeClr val="accent1"/>
          </a:fillRef>
          <a:effectRef idx="2">
            <a:schemeClr val="accent1"/>
          </a:effectRef>
          <a:fontRef idx="minor">
            <a:schemeClr val="tx1"/>
          </a:fontRef>
        </p:style>
      </p:cxnSp>
      <p:pic>
        <p:nvPicPr>
          <p:cNvPr id="19" name="Рисунок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138" y="6200775"/>
            <a:ext cx="690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ÐÐ°ÑÑÐ¸Ð½ÐºÐ¸ Ð¿Ð¾ Ð·Ð°Ð¿ÑÐ¾ÑÑ Ð³ÐµÑÐ± Ð°Ð¼ÑÑÑÐºÐ¾Ð¹ Ð¾Ð±Ð»Ð°ÑÑ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3630" y="6181725"/>
            <a:ext cx="442884" cy="5379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4"/>
          <p:cNvSpPr txBox="1"/>
          <p:nvPr/>
        </p:nvSpPr>
        <p:spPr>
          <a:xfrm>
            <a:off x="0" y="964720"/>
            <a:ext cx="6240038" cy="276999"/>
          </a:xfrm>
          <a:prstGeom prst="rect">
            <a:avLst/>
          </a:prstGeom>
        </p:spPr>
        <p:txBody>
          <a:bodyPr wrap="square" lIns="0" tIns="0" rIns="0" bIns="0" rtlCol="0" anchor="t">
            <a:spAutoFit/>
          </a:bodyPr>
          <a:lstStyle/>
          <a:p>
            <a:pPr algn="ctr"/>
            <a:r>
              <a:rPr lang="ru-RU" b="1" dirty="0" smtClean="0">
                <a:solidFill>
                  <a:schemeClr val="accent3">
                    <a:lumMod val="20000"/>
                    <a:lumOff val="80000"/>
                  </a:schemeClr>
                </a:solidFill>
                <a:latin typeface="Garamond" panose="02020404030301010803" pitchFamily="18" charset="0"/>
              </a:rPr>
              <a:t>(</a:t>
            </a:r>
            <a:r>
              <a:rPr lang="en-US" b="1" dirty="0">
                <a:solidFill>
                  <a:schemeClr val="accent3">
                    <a:lumMod val="20000"/>
                    <a:lumOff val="80000"/>
                  </a:schemeClr>
                </a:solidFill>
                <a:latin typeface="Garamond" panose="02020404030301010803" pitchFamily="18" charset="0"/>
              </a:rPr>
              <a:t>outpatient</a:t>
            </a:r>
            <a:r>
              <a:rPr lang="ru-RU" b="1" dirty="0">
                <a:solidFill>
                  <a:schemeClr val="accent3">
                    <a:lumMod val="20000"/>
                    <a:lumOff val="80000"/>
                  </a:schemeClr>
                </a:solidFill>
                <a:latin typeface="Garamond" panose="02020404030301010803" pitchFamily="18" charset="0"/>
              </a:rPr>
              <a:t> </a:t>
            </a:r>
            <a:r>
              <a:rPr lang="en-US" b="1" dirty="0">
                <a:solidFill>
                  <a:schemeClr val="accent3">
                    <a:lumMod val="20000"/>
                    <a:lumOff val="80000"/>
                  </a:schemeClr>
                </a:solidFill>
                <a:latin typeface="Garamond" panose="02020404030301010803" pitchFamily="18" charset="0"/>
              </a:rPr>
              <a:t>medical care</a:t>
            </a:r>
            <a:r>
              <a:rPr lang="ru-RU" b="1" dirty="0" smtClean="0">
                <a:solidFill>
                  <a:schemeClr val="accent3">
                    <a:lumMod val="20000"/>
                    <a:lumOff val="80000"/>
                  </a:schemeClr>
                </a:solidFill>
                <a:latin typeface="Garamond" panose="02020404030301010803" pitchFamily="18" charset="0"/>
              </a:rPr>
              <a:t>)</a:t>
            </a:r>
            <a:endParaRPr lang="ru-RU" sz="1200" dirty="0" smtClean="0">
              <a:latin typeface="Garamond" panose="02020404030301010803" pitchFamily="18" charset="0"/>
            </a:endParaRPr>
          </a:p>
        </p:txBody>
      </p:sp>
      <p:sp>
        <p:nvSpPr>
          <p:cNvPr id="9" name="TextBox 4"/>
          <p:cNvSpPr txBox="1"/>
          <p:nvPr/>
        </p:nvSpPr>
        <p:spPr>
          <a:xfrm>
            <a:off x="334168" y="1725451"/>
            <a:ext cx="8475663" cy="4308872"/>
          </a:xfrm>
          <a:prstGeom prst="rect">
            <a:avLst/>
          </a:prstGeom>
        </p:spPr>
        <p:txBody>
          <a:bodyPr wrap="square" lIns="0" tIns="0" rIns="0" bIns="0" rtlCol="0" anchor="t">
            <a:spAutoFit/>
          </a:bodyPr>
          <a:lstStyle/>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autonomous healthcare institution of the Amur region </a:t>
            </a:r>
            <a:endParaRPr lang="ru-RU" sz="2000" b="1" dirty="0">
              <a:solidFill>
                <a:schemeClr val="accent3">
                  <a:lumMod val="20000"/>
                  <a:lumOff val="80000"/>
                </a:schemeClr>
              </a:solidFill>
              <a:latin typeface="Garamond" panose="02020404030301010803" pitchFamily="18" charset="0"/>
            </a:endParaRPr>
          </a:p>
          <a:p>
            <a:pPr indent="271463"/>
            <a:r>
              <a:rPr lang="en-US" sz="2000" b="1" dirty="0">
                <a:solidFill>
                  <a:schemeClr val="accent3">
                    <a:lumMod val="20000"/>
                    <a:lumOff val="80000"/>
                  </a:schemeClr>
                </a:solidFill>
                <a:latin typeface="Garamond" panose="02020404030301010803" pitchFamily="18" charset="0"/>
              </a:rPr>
              <a:t>"City polyclinic </a:t>
            </a:r>
            <a:r>
              <a:rPr lang="ru-RU" sz="2000" b="1" dirty="0">
                <a:solidFill>
                  <a:schemeClr val="accent3">
                    <a:lumMod val="20000"/>
                    <a:lumOff val="80000"/>
                  </a:schemeClr>
                </a:solidFill>
                <a:latin typeface="Garamond" panose="02020404030301010803" pitchFamily="18" charset="0"/>
              </a:rPr>
              <a:t>№ </a:t>
            </a:r>
            <a:r>
              <a:rPr lang="en-US" sz="2000" b="1" dirty="0">
                <a:solidFill>
                  <a:schemeClr val="accent3">
                    <a:lumMod val="20000"/>
                    <a:lumOff val="80000"/>
                  </a:schemeClr>
                </a:solidFill>
                <a:latin typeface="Garamond" panose="02020404030301010803" pitchFamily="18" charset="0"/>
              </a:rPr>
              <a:t>1"</a:t>
            </a:r>
            <a:r>
              <a:rPr lang="ru-RU" sz="2000" b="1" dirty="0">
                <a:solidFill>
                  <a:schemeClr val="accent3">
                    <a:lumMod val="20000"/>
                    <a:lumOff val="80000"/>
                  </a:schemeClr>
                </a:solidFill>
                <a:latin typeface="Garamond" panose="02020404030301010803" pitchFamily="18" charset="0"/>
              </a:rPr>
              <a:t>, </a:t>
            </a:r>
            <a:r>
              <a:rPr lang="en-US" sz="2000" b="1" dirty="0">
                <a:solidFill>
                  <a:schemeClr val="accent3">
                    <a:lumMod val="20000"/>
                    <a:lumOff val="80000"/>
                  </a:schemeClr>
                </a:solidFill>
                <a:latin typeface="Garamond" panose="02020404030301010803" pitchFamily="18" charset="0"/>
              </a:rPr>
              <a:t>Blagoveshchensk</a:t>
            </a:r>
            <a:endParaRPr lang="ru-RU" sz="2000" b="1" dirty="0">
              <a:solidFill>
                <a:schemeClr val="accent3">
                  <a:lumMod val="20000"/>
                  <a:lumOff val="80000"/>
                </a:schemeClr>
              </a:solidFill>
              <a:latin typeface="Garamond" panose="02020404030301010803" pitchFamily="18" charset="0"/>
            </a:endParaRPr>
          </a:p>
          <a:p>
            <a:pPr indent="271463"/>
            <a:r>
              <a:rPr lang="en-US" sz="1600" dirty="0">
                <a:latin typeface="Garamond" panose="02020404030301010803" pitchFamily="18" charset="0"/>
              </a:rPr>
              <a:t>https://www.clinicablg.ru/</a:t>
            </a:r>
          </a:p>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budgetary health institution of the Amur region </a:t>
            </a:r>
            <a:endParaRPr lang="ru-RU" sz="2000" b="1" dirty="0">
              <a:solidFill>
                <a:schemeClr val="accent3">
                  <a:lumMod val="20000"/>
                  <a:lumOff val="80000"/>
                </a:schemeClr>
              </a:solidFill>
              <a:latin typeface="Garamond" panose="02020404030301010803" pitchFamily="18" charset="0"/>
            </a:endParaRPr>
          </a:p>
          <a:p>
            <a:pPr indent="271463"/>
            <a:r>
              <a:rPr lang="en-US" sz="2000" b="1" dirty="0">
                <a:solidFill>
                  <a:schemeClr val="accent3">
                    <a:lumMod val="20000"/>
                    <a:lumOff val="80000"/>
                  </a:schemeClr>
                </a:solidFill>
                <a:latin typeface="Garamond" panose="02020404030301010803" pitchFamily="18" charset="0"/>
              </a:rPr>
              <a:t>"City polyclinic </a:t>
            </a:r>
            <a:r>
              <a:rPr lang="ru-RU" sz="2000" b="1" dirty="0">
                <a:solidFill>
                  <a:schemeClr val="accent3">
                    <a:lumMod val="20000"/>
                    <a:lumOff val="80000"/>
                  </a:schemeClr>
                </a:solidFill>
                <a:latin typeface="Garamond" panose="02020404030301010803" pitchFamily="18" charset="0"/>
              </a:rPr>
              <a:t>№</a:t>
            </a:r>
            <a:r>
              <a:rPr lang="en-US" sz="2000" b="1" dirty="0">
                <a:solidFill>
                  <a:schemeClr val="accent3">
                    <a:lumMod val="20000"/>
                    <a:lumOff val="80000"/>
                  </a:schemeClr>
                </a:solidFill>
                <a:latin typeface="Garamond" panose="02020404030301010803" pitchFamily="18" charset="0"/>
              </a:rPr>
              <a:t> 2"</a:t>
            </a:r>
            <a:r>
              <a:rPr lang="ru-RU" sz="2000" b="1" dirty="0">
                <a:solidFill>
                  <a:schemeClr val="accent3">
                    <a:lumMod val="20000"/>
                    <a:lumOff val="80000"/>
                  </a:schemeClr>
                </a:solidFill>
                <a:latin typeface="Garamond" panose="02020404030301010803" pitchFamily="18" charset="0"/>
              </a:rPr>
              <a:t>, </a:t>
            </a:r>
            <a:r>
              <a:rPr lang="en-US" sz="2000" b="1" dirty="0">
                <a:solidFill>
                  <a:schemeClr val="accent3">
                    <a:lumMod val="20000"/>
                    <a:lumOff val="80000"/>
                  </a:schemeClr>
                </a:solidFill>
                <a:latin typeface="Garamond" panose="02020404030301010803" pitchFamily="18" charset="0"/>
              </a:rPr>
              <a:t>Blagoveshchensk</a:t>
            </a:r>
            <a:endParaRPr lang="ru-RU" sz="2000" b="1" dirty="0">
              <a:solidFill>
                <a:schemeClr val="accent3">
                  <a:lumMod val="20000"/>
                  <a:lumOff val="80000"/>
                </a:schemeClr>
              </a:solidFill>
              <a:latin typeface="Garamond" panose="02020404030301010803" pitchFamily="18" charset="0"/>
            </a:endParaRPr>
          </a:p>
          <a:p>
            <a:pPr indent="271463"/>
            <a:r>
              <a:rPr lang="en-US" sz="1600" dirty="0">
                <a:latin typeface="Garamond" panose="02020404030301010803" pitchFamily="18" charset="0"/>
              </a:rPr>
              <a:t>http://gp2blag.ucoz.ru/</a:t>
            </a:r>
            <a:endParaRPr lang="ru-RU" sz="1600" dirty="0">
              <a:latin typeface="Garamond" panose="02020404030301010803" pitchFamily="18" charset="0"/>
            </a:endParaRPr>
          </a:p>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autonomous healthcare institution of the Amur region </a:t>
            </a:r>
            <a:endParaRPr lang="ru-RU" sz="2000" b="1" dirty="0">
              <a:solidFill>
                <a:schemeClr val="accent3">
                  <a:lumMod val="20000"/>
                  <a:lumOff val="80000"/>
                </a:schemeClr>
              </a:solidFill>
              <a:latin typeface="Garamond" panose="02020404030301010803" pitchFamily="18" charset="0"/>
            </a:endParaRPr>
          </a:p>
          <a:p>
            <a:pPr indent="271463"/>
            <a:r>
              <a:rPr lang="en-US" sz="2000" b="1" dirty="0">
                <a:solidFill>
                  <a:schemeClr val="accent3">
                    <a:lumMod val="20000"/>
                    <a:lumOff val="80000"/>
                  </a:schemeClr>
                </a:solidFill>
                <a:latin typeface="Garamond" panose="02020404030301010803" pitchFamily="18" charset="0"/>
              </a:rPr>
              <a:t>"City polyclinic </a:t>
            </a:r>
            <a:r>
              <a:rPr lang="ru-RU" sz="2000" b="1" dirty="0">
                <a:solidFill>
                  <a:schemeClr val="accent3">
                    <a:lumMod val="20000"/>
                    <a:lumOff val="80000"/>
                  </a:schemeClr>
                </a:solidFill>
                <a:latin typeface="Garamond" panose="02020404030301010803" pitchFamily="18" charset="0"/>
              </a:rPr>
              <a:t>№ </a:t>
            </a:r>
            <a:r>
              <a:rPr lang="en-US" sz="2000" b="1" dirty="0">
                <a:solidFill>
                  <a:schemeClr val="accent3">
                    <a:lumMod val="20000"/>
                    <a:lumOff val="80000"/>
                  </a:schemeClr>
                </a:solidFill>
                <a:latin typeface="Garamond" panose="02020404030301010803" pitchFamily="18" charset="0"/>
              </a:rPr>
              <a:t>3"</a:t>
            </a:r>
            <a:r>
              <a:rPr lang="ru-RU" sz="2000" b="1" dirty="0">
                <a:solidFill>
                  <a:schemeClr val="accent3">
                    <a:lumMod val="20000"/>
                    <a:lumOff val="80000"/>
                  </a:schemeClr>
                </a:solidFill>
                <a:latin typeface="Garamond" panose="02020404030301010803" pitchFamily="18" charset="0"/>
              </a:rPr>
              <a:t>, </a:t>
            </a:r>
            <a:r>
              <a:rPr lang="en-US" sz="2000" b="1" dirty="0">
                <a:solidFill>
                  <a:schemeClr val="accent3">
                    <a:lumMod val="20000"/>
                    <a:lumOff val="80000"/>
                  </a:schemeClr>
                </a:solidFill>
                <a:latin typeface="Garamond" panose="02020404030301010803" pitchFamily="18" charset="0"/>
              </a:rPr>
              <a:t>Blagoveshchensk</a:t>
            </a:r>
            <a:r>
              <a:rPr lang="ru-RU" sz="2000" b="1" dirty="0">
                <a:solidFill>
                  <a:schemeClr val="accent3">
                    <a:lumMod val="20000"/>
                    <a:lumOff val="80000"/>
                  </a:schemeClr>
                </a:solidFill>
                <a:latin typeface="Garamond" panose="02020404030301010803" pitchFamily="18" charset="0"/>
              </a:rPr>
              <a:t> </a:t>
            </a:r>
            <a:endParaRPr lang="en-US" sz="2000" b="1" dirty="0">
              <a:solidFill>
                <a:schemeClr val="accent3">
                  <a:lumMod val="20000"/>
                  <a:lumOff val="80000"/>
                </a:schemeClr>
              </a:solidFill>
              <a:latin typeface="Garamond" panose="02020404030301010803" pitchFamily="18" charset="0"/>
            </a:endParaRPr>
          </a:p>
          <a:p>
            <a:pPr indent="271463"/>
            <a:r>
              <a:rPr lang="en-US" sz="1600" dirty="0">
                <a:latin typeface="Garamond" panose="02020404030301010803" pitchFamily="18" charset="0"/>
              </a:rPr>
              <a:t>http://www.polik3amur.ru/</a:t>
            </a:r>
            <a:endParaRPr lang="ru-RU" sz="1600" dirty="0">
              <a:latin typeface="Garamond" panose="02020404030301010803" pitchFamily="18" charset="0"/>
            </a:endParaRPr>
          </a:p>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autonomous healthcare institution of the Amur region </a:t>
            </a:r>
            <a:endParaRPr lang="ru-RU" sz="2000" b="1" dirty="0">
              <a:solidFill>
                <a:schemeClr val="accent3">
                  <a:lumMod val="20000"/>
                  <a:lumOff val="80000"/>
                </a:schemeClr>
              </a:solidFill>
              <a:latin typeface="Garamond" panose="02020404030301010803" pitchFamily="18" charset="0"/>
            </a:endParaRPr>
          </a:p>
          <a:p>
            <a:pPr indent="271463"/>
            <a:r>
              <a:rPr lang="en-US" sz="2000" b="1" dirty="0">
                <a:solidFill>
                  <a:schemeClr val="accent3">
                    <a:lumMod val="20000"/>
                    <a:lumOff val="80000"/>
                  </a:schemeClr>
                </a:solidFill>
                <a:latin typeface="Garamond" panose="02020404030301010803" pitchFamily="18" charset="0"/>
              </a:rPr>
              <a:t>"City polyclinic </a:t>
            </a:r>
            <a:r>
              <a:rPr lang="ru-RU" sz="2000" b="1" dirty="0">
                <a:solidFill>
                  <a:schemeClr val="accent3">
                    <a:lumMod val="20000"/>
                    <a:lumOff val="80000"/>
                  </a:schemeClr>
                </a:solidFill>
                <a:latin typeface="Garamond" panose="02020404030301010803" pitchFamily="18" charset="0"/>
              </a:rPr>
              <a:t>№ </a:t>
            </a:r>
            <a:r>
              <a:rPr lang="en-US" sz="2000" b="1" dirty="0">
                <a:solidFill>
                  <a:schemeClr val="accent3">
                    <a:lumMod val="20000"/>
                    <a:lumOff val="80000"/>
                  </a:schemeClr>
                </a:solidFill>
                <a:latin typeface="Garamond" panose="02020404030301010803" pitchFamily="18" charset="0"/>
              </a:rPr>
              <a:t>4"</a:t>
            </a:r>
            <a:r>
              <a:rPr lang="ru-RU" sz="2000" b="1" dirty="0">
                <a:solidFill>
                  <a:schemeClr val="accent3">
                    <a:lumMod val="20000"/>
                    <a:lumOff val="80000"/>
                  </a:schemeClr>
                </a:solidFill>
                <a:latin typeface="Garamond" panose="02020404030301010803" pitchFamily="18" charset="0"/>
              </a:rPr>
              <a:t>, </a:t>
            </a:r>
            <a:r>
              <a:rPr lang="en-US" sz="2000" b="1" dirty="0">
                <a:solidFill>
                  <a:schemeClr val="accent3">
                    <a:lumMod val="20000"/>
                    <a:lumOff val="80000"/>
                  </a:schemeClr>
                </a:solidFill>
                <a:latin typeface="Garamond" panose="02020404030301010803" pitchFamily="18" charset="0"/>
              </a:rPr>
              <a:t>Blagoveshchensk</a:t>
            </a:r>
          </a:p>
          <a:p>
            <a:pPr indent="271463"/>
            <a:r>
              <a:rPr lang="en-US" sz="1600" dirty="0">
                <a:latin typeface="Garamond" panose="02020404030301010803" pitchFamily="18" charset="0"/>
              </a:rPr>
              <a:t>http://28gp4.ru/</a:t>
            </a:r>
            <a:endParaRPr lang="ru-RU" sz="1600" dirty="0">
              <a:latin typeface="Garamond" panose="02020404030301010803" pitchFamily="18" charset="0"/>
            </a:endParaRPr>
          </a:p>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autonomous healthcare institution of the Amur region "Amur regional clinical hospital ", Blagoveshchensk </a:t>
            </a:r>
          </a:p>
          <a:p>
            <a:pPr indent="271463"/>
            <a:r>
              <a:rPr lang="en-US" sz="1600" dirty="0">
                <a:latin typeface="Garamond" panose="02020404030301010803" pitchFamily="18" charset="0"/>
              </a:rPr>
              <a:t>http://</a:t>
            </a:r>
            <a:r>
              <a:rPr lang="en-US" sz="1600" dirty="0" smtClean="0">
                <a:latin typeface="Garamond" panose="02020404030301010803" pitchFamily="18" charset="0"/>
              </a:rPr>
              <a:t>aokb28.su</a:t>
            </a:r>
            <a:r>
              <a:rPr lang="en-US" sz="1600" dirty="0">
                <a:latin typeface="Garamond" panose="02020404030301010803" pitchFamily="18" charset="0"/>
              </a:rPr>
              <a:t>/</a:t>
            </a:r>
            <a:endParaRPr lang="en-US" sz="2000" b="1" dirty="0">
              <a:solidFill>
                <a:schemeClr val="accent3">
                  <a:lumMod val="20000"/>
                  <a:lumOff val="80000"/>
                </a:schemeClr>
              </a:solidFill>
              <a:latin typeface="Garamond" panose="02020404030301010803" pitchFamily="18" charset="0"/>
            </a:endParaRPr>
          </a:p>
        </p:txBody>
      </p:sp>
      <p:pic>
        <p:nvPicPr>
          <p:cNvPr id="11" name="Picture 3" descr="C:\Users\Loki\Downloads\щитовидка.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0038" y="202645"/>
            <a:ext cx="2436490" cy="1522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8036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p:cNvSpPr txBox="1"/>
          <p:nvPr/>
        </p:nvSpPr>
        <p:spPr>
          <a:xfrm>
            <a:off x="1" y="240296"/>
            <a:ext cx="9144000" cy="410369"/>
          </a:xfrm>
          <a:prstGeom prst="rect">
            <a:avLst/>
          </a:prstGeom>
        </p:spPr>
        <p:txBody>
          <a:bodyPr wrap="square" lIns="0" tIns="0" rIns="0" bIns="0" rtlCol="0" anchor="t">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3218"/>
              </a:lnSpc>
            </a:pP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Garamond" panose="02020404030301010803" pitchFamily="18" charset="0"/>
              </a:rPr>
              <a:t>THERAPY</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Garamond" panose="02020404030301010803" pitchFamily="18" charset="0"/>
            </a:endParaRPr>
          </a:p>
        </p:txBody>
      </p:sp>
      <p:pic>
        <p:nvPicPr>
          <p:cNvPr id="43010" name="Picture 2" descr="C:\Users\Loki\Downloads\фо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8001" y="993412"/>
            <a:ext cx="4068000" cy="268148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4"/>
          <p:cNvSpPr txBox="1"/>
          <p:nvPr/>
        </p:nvSpPr>
        <p:spPr>
          <a:xfrm>
            <a:off x="334167" y="3827301"/>
            <a:ext cx="8475663" cy="1723549"/>
          </a:xfrm>
          <a:prstGeom prst="rect">
            <a:avLst/>
          </a:prstGeom>
        </p:spPr>
        <p:txBody>
          <a:bodyPr wrap="square" lIns="0" tIns="0" rIns="0" bIns="0" rtlCol="0" anchor="t">
            <a:spAutoFit/>
          </a:bodyPr>
          <a:lstStyle/>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autonomous healthcare institution of the Amur region "Amur regional clinical hospital ", Blagoveshchensk </a:t>
            </a:r>
          </a:p>
          <a:p>
            <a:pPr indent="271463"/>
            <a:r>
              <a:rPr lang="en-US" sz="1600" dirty="0">
                <a:latin typeface="Garamond" panose="02020404030301010803" pitchFamily="18" charset="0"/>
              </a:rPr>
              <a:t>http://</a:t>
            </a:r>
            <a:r>
              <a:rPr lang="en-US" sz="1600" dirty="0" smtClean="0">
                <a:latin typeface="Garamond" panose="02020404030301010803" pitchFamily="18" charset="0"/>
              </a:rPr>
              <a:t>aokb28.su</a:t>
            </a:r>
            <a:r>
              <a:rPr lang="en-US" sz="1600" dirty="0">
                <a:latin typeface="Garamond" panose="02020404030301010803" pitchFamily="18" charset="0"/>
              </a:rPr>
              <a:t>/</a:t>
            </a:r>
            <a:endParaRPr lang="en-US" sz="2000" b="1" dirty="0">
              <a:solidFill>
                <a:schemeClr val="accent3">
                  <a:lumMod val="20000"/>
                  <a:lumOff val="80000"/>
                </a:schemeClr>
              </a:solidFill>
              <a:latin typeface="Garamond" panose="02020404030301010803" pitchFamily="18" charset="0"/>
            </a:endParaRPr>
          </a:p>
          <a:p>
            <a:pPr marL="285750" lvl="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autonomous healthcare institution of the Amur region "Blagoveshchensk city clinical hospital"</a:t>
            </a:r>
            <a:r>
              <a:rPr lang="ru-RU" sz="2000" b="1" dirty="0">
                <a:solidFill>
                  <a:schemeClr val="accent3">
                    <a:lumMod val="20000"/>
                    <a:lumOff val="80000"/>
                  </a:schemeClr>
                </a:solidFill>
                <a:latin typeface="Garamond" panose="02020404030301010803" pitchFamily="18" charset="0"/>
              </a:rPr>
              <a:t>, </a:t>
            </a:r>
            <a:r>
              <a:rPr lang="en-US" sz="2000" b="1" dirty="0">
                <a:solidFill>
                  <a:schemeClr val="accent3">
                    <a:lumMod val="20000"/>
                    <a:lumOff val="80000"/>
                  </a:schemeClr>
                </a:solidFill>
                <a:latin typeface="Garamond" panose="02020404030301010803" pitchFamily="18" charset="0"/>
              </a:rPr>
              <a:t>Blagoveshchensk</a:t>
            </a:r>
          </a:p>
          <a:p>
            <a:pPr lvl="0" indent="266700"/>
            <a:r>
              <a:rPr lang="en-US" sz="1600" dirty="0">
                <a:latin typeface="Garamond" panose="02020404030301010803" pitchFamily="18" charset="0"/>
              </a:rPr>
              <a:t>http ://muzgkb.ru/</a:t>
            </a:r>
            <a:endParaRPr lang="ru-RU" sz="1600" dirty="0">
              <a:latin typeface="Garamond" panose="02020404030301010803" pitchFamily="18" charset="0"/>
            </a:endParaRPr>
          </a:p>
        </p:txBody>
      </p:sp>
      <p:cxnSp>
        <p:nvCxnSpPr>
          <p:cNvPr id="13" name="Прямая соединительная линия 12"/>
          <p:cNvCxnSpPr/>
          <p:nvPr/>
        </p:nvCxnSpPr>
        <p:spPr>
          <a:xfrm>
            <a:off x="0" y="6029325"/>
            <a:ext cx="9144000" cy="9525"/>
          </a:xfrm>
          <a:prstGeom prst="line">
            <a:avLst/>
          </a:prstGeom>
          <a:ln/>
        </p:spPr>
        <p:style>
          <a:lnRef idx="3">
            <a:schemeClr val="accent1"/>
          </a:lnRef>
          <a:fillRef idx="0">
            <a:schemeClr val="accent1"/>
          </a:fillRef>
          <a:effectRef idx="2">
            <a:schemeClr val="accent1"/>
          </a:effectRef>
          <a:fontRef idx="minor">
            <a:schemeClr val="tx1"/>
          </a:fontRef>
        </p:style>
      </p:cxnSp>
      <p:pic>
        <p:nvPicPr>
          <p:cNvPr id="17" name="Рисунок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138" y="6200775"/>
            <a:ext cx="690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descr="ÐÐ°ÑÑÐ¸Ð½ÐºÐ¸ Ð¿Ð¾ Ð·Ð°Ð¿ÑÐ¾ÑÑ Ð³ÐµÑÐ± Ð°Ð¼ÑÑÑÐºÐ¾Ð¹ Ð¾Ð±Ð»Ð°ÑÑ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3630" y="6181725"/>
            <a:ext cx="442884" cy="5379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4"/>
          <p:cNvSpPr txBox="1"/>
          <p:nvPr/>
        </p:nvSpPr>
        <p:spPr>
          <a:xfrm>
            <a:off x="0" y="611518"/>
            <a:ext cx="9144000" cy="276999"/>
          </a:xfrm>
          <a:prstGeom prst="rect">
            <a:avLst/>
          </a:prstGeom>
        </p:spPr>
        <p:txBody>
          <a:bodyPr wrap="square" lIns="0" tIns="0" rIns="0" bIns="0" rtlCol="0" anchor="t">
            <a:spAutoFit/>
          </a:bodyPr>
          <a:lstStyle/>
          <a:p>
            <a:pPr algn="ctr"/>
            <a:r>
              <a:rPr lang="ru-RU" b="1" dirty="0" smtClean="0">
                <a:solidFill>
                  <a:schemeClr val="accent3">
                    <a:lumMod val="20000"/>
                    <a:lumOff val="80000"/>
                  </a:schemeClr>
                </a:solidFill>
                <a:latin typeface="Garamond" panose="02020404030301010803" pitchFamily="18" charset="0"/>
              </a:rPr>
              <a:t>(</a:t>
            </a:r>
            <a:r>
              <a:rPr lang="en-US" b="1" dirty="0">
                <a:solidFill>
                  <a:schemeClr val="accent3">
                    <a:lumMod val="20000"/>
                    <a:lumOff val="80000"/>
                  </a:schemeClr>
                </a:solidFill>
                <a:latin typeface="Garamond" panose="02020404030301010803" pitchFamily="18" charset="0"/>
              </a:rPr>
              <a:t>inpatient medical care</a:t>
            </a:r>
            <a:r>
              <a:rPr lang="ru-RU" b="1" dirty="0" smtClean="0">
                <a:solidFill>
                  <a:schemeClr val="accent3">
                    <a:lumMod val="20000"/>
                    <a:lumOff val="80000"/>
                  </a:schemeClr>
                </a:solidFill>
                <a:latin typeface="Garamond" panose="02020404030301010803" pitchFamily="18" charset="0"/>
              </a:rPr>
              <a:t>)</a:t>
            </a:r>
            <a:endParaRPr lang="ru-RU" sz="1200" dirty="0" smtClean="0">
              <a:latin typeface="Garamond" panose="02020404030301010803" pitchFamily="18" charset="0"/>
            </a:endParaRPr>
          </a:p>
        </p:txBody>
      </p:sp>
    </p:spTree>
    <p:extLst>
      <p:ext uri="{BB962C8B-B14F-4D97-AF65-F5344CB8AC3E}">
        <p14:creationId xmlns:p14="http://schemas.microsoft.com/office/powerpoint/2010/main" val="25371650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8"/>
          <p:cNvSpPr txBox="1"/>
          <p:nvPr/>
        </p:nvSpPr>
        <p:spPr>
          <a:xfrm>
            <a:off x="1" y="532845"/>
            <a:ext cx="6366327" cy="437364"/>
          </a:xfrm>
          <a:prstGeom prst="rect">
            <a:avLst/>
          </a:prstGeom>
        </p:spPr>
        <p:txBody>
          <a:bodyPr wrap="square" lIns="0" tIns="0" rIns="0" bIns="0" rtlCol="0" anchor="t">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3218"/>
              </a:lnSpc>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Garamond" panose="02020404030301010803" pitchFamily="18" charset="0"/>
              </a:rPr>
              <a:t>THERAPY</a:t>
            </a:r>
          </a:p>
        </p:txBody>
      </p:sp>
      <p:cxnSp>
        <p:nvCxnSpPr>
          <p:cNvPr id="13" name="Прямая соединительная линия 12"/>
          <p:cNvCxnSpPr/>
          <p:nvPr/>
        </p:nvCxnSpPr>
        <p:spPr>
          <a:xfrm>
            <a:off x="0" y="6029325"/>
            <a:ext cx="9144000" cy="9525"/>
          </a:xfrm>
          <a:prstGeom prst="line">
            <a:avLst/>
          </a:prstGeom>
          <a:ln/>
        </p:spPr>
        <p:style>
          <a:lnRef idx="3">
            <a:schemeClr val="accent1"/>
          </a:lnRef>
          <a:fillRef idx="0">
            <a:schemeClr val="accent1"/>
          </a:fillRef>
          <a:effectRef idx="2">
            <a:schemeClr val="accent1"/>
          </a:effectRef>
          <a:fontRef idx="minor">
            <a:schemeClr val="tx1"/>
          </a:fontRef>
        </p:style>
      </p:cxnSp>
      <p:pic>
        <p:nvPicPr>
          <p:cNvPr id="19" name="Рисунок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138" y="6200775"/>
            <a:ext cx="690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ÐÐ°ÑÑÐ¸Ð½ÐºÐ¸ Ð¿Ð¾ Ð·Ð°Ð¿ÑÐ¾ÑÑ Ð³ÐµÑÐ± Ð°Ð¼ÑÑÑÐºÐ¾Ð¹ Ð¾Ð±Ð»Ð°ÑÑ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3630" y="6181725"/>
            <a:ext cx="442884" cy="5379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4"/>
          <p:cNvSpPr txBox="1"/>
          <p:nvPr/>
        </p:nvSpPr>
        <p:spPr>
          <a:xfrm>
            <a:off x="0" y="943214"/>
            <a:ext cx="6366328" cy="276999"/>
          </a:xfrm>
          <a:prstGeom prst="rect">
            <a:avLst/>
          </a:prstGeom>
        </p:spPr>
        <p:txBody>
          <a:bodyPr wrap="square" lIns="0" tIns="0" rIns="0" bIns="0" rtlCol="0" anchor="t">
            <a:spAutoFit/>
          </a:bodyPr>
          <a:lstStyle/>
          <a:p>
            <a:pPr algn="ctr"/>
            <a:r>
              <a:rPr lang="ru-RU" b="1" dirty="0" smtClean="0">
                <a:solidFill>
                  <a:schemeClr val="accent3">
                    <a:lumMod val="20000"/>
                    <a:lumOff val="80000"/>
                  </a:schemeClr>
                </a:solidFill>
                <a:latin typeface="Garamond" panose="02020404030301010803" pitchFamily="18" charset="0"/>
              </a:rPr>
              <a:t>(</a:t>
            </a:r>
            <a:r>
              <a:rPr lang="en-US" b="1" dirty="0">
                <a:solidFill>
                  <a:schemeClr val="accent3">
                    <a:lumMod val="20000"/>
                    <a:lumOff val="80000"/>
                  </a:schemeClr>
                </a:solidFill>
                <a:latin typeface="Garamond" panose="02020404030301010803" pitchFamily="18" charset="0"/>
              </a:rPr>
              <a:t>inpatient medical care</a:t>
            </a:r>
            <a:r>
              <a:rPr lang="ru-RU" b="1" dirty="0" smtClean="0">
                <a:solidFill>
                  <a:schemeClr val="accent3">
                    <a:lumMod val="20000"/>
                    <a:lumOff val="80000"/>
                  </a:schemeClr>
                </a:solidFill>
                <a:latin typeface="Garamond" panose="02020404030301010803" pitchFamily="18" charset="0"/>
              </a:rPr>
              <a:t>)</a:t>
            </a:r>
            <a:endParaRPr lang="ru-RU" sz="1200" dirty="0" smtClean="0">
              <a:latin typeface="Garamond" panose="02020404030301010803" pitchFamily="18" charset="0"/>
            </a:endParaRPr>
          </a:p>
        </p:txBody>
      </p:sp>
      <p:pic>
        <p:nvPicPr>
          <p:cNvPr id="11" name="Picture 2" descr="C:\Users\Loki\Downloads\фон.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6328" y="202646"/>
            <a:ext cx="2310200" cy="152280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4"/>
          <p:cNvSpPr txBox="1"/>
          <p:nvPr/>
        </p:nvSpPr>
        <p:spPr>
          <a:xfrm>
            <a:off x="334168" y="1763551"/>
            <a:ext cx="8475663" cy="3447098"/>
          </a:xfrm>
          <a:prstGeom prst="rect">
            <a:avLst/>
          </a:prstGeom>
        </p:spPr>
        <p:txBody>
          <a:bodyPr wrap="square" lIns="0" tIns="0" rIns="0" bIns="0" rtlCol="0" anchor="t">
            <a:spAutoFit/>
          </a:bodyPr>
          <a:lstStyle/>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autonomous healthcare institution of the Amur region</a:t>
            </a:r>
            <a:r>
              <a:rPr lang="ru-RU" sz="2000" b="1" dirty="0">
                <a:solidFill>
                  <a:schemeClr val="accent3">
                    <a:lumMod val="20000"/>
                    <a:lumOff val="80000"/>
                  </a:schemeClr>
                </a:solidFill>
                <a:latin typeface="Garamond" panose="02020404030301010803" pitchFamily="18" charset="0"/>
              </a:rPr>
              <a:t> </a:t>
            </a:r>
          </a:p>
          <a:p>
            <a:pPr indent="271463"/>
            <a:r>
              <a:rPr lang="en-US" sz="2000" b="1" dirty="0">
                <a:solidFill>
                  <a:schemeClr val="accent3">
                    <a:lumMod val="20000"/>
                    <a:lumOff val="80000"/>
                  </a:schemeClr>
                </a:solidFill>
                <a:latin typeface="Garamond" panose="02020404030301010803" pitchFamily="18" charset="0"/>
              </a:rPr>
              <a:t>"</a:t>
            </a:r>
            <a:r>
              <a:rPr lang="en-US" sz="2000" b="1" dirty="0" err="1">
                <a:solidFill>
                  <a:schemeClr val="accent3">
                    <a:lumMod val="20000"/>
                    <a:lumOff val="80000"/>
                  </a:schemeClr>
                </a:solidFill>
                <a:latin typeface="Garamond" panose="02020404030301010803" pitchFamily="18" charset="0"/>
              </a:rPr>
              <a:t>Belogorsk</a:t>
            </a:r>
            <a:r>
              <a:rPr lang="en-US" sz="2000" b="1" dirty="0">
                <a:solidFill>
                  <a:schemeClr val="accent3">
                    <a:lumMod val="20000"/>
                    <a:lumOff val="80000"/>
                  </a:schemeClr>
                </a:solidFill>
                <a:latin typeface="Garamond" panose="02020404030301010803" pitchFamily="18" charset="0"/>
              </a:rPr>
              <a:t> hospital"</a:t>
            </a:r>
            <a:r>
              <a:rPr lang="ru-RU" sz="2000" b="1" dirty="0">
                <a:solidFill>
                  <a:schemeClr val="accent3">
                    <a:lumMod val="20000"/>
                    <a:lumOff val="80000"/>
                  </a:schemeClr>
                </a:solidFill>
                <a:latin typeface="Garamond" panose="02020404030301010803" pitchFamily="18" charset="0"/>
              </a:rPr>
              <a:t>, </a:t>
            </a:r>
            <a:r>
              <a:rPr lang="en-US" sz="2000" b="1" dirty="0" err="1">
                <a:solidFill>
                  <a:schemeClr val="accent3">
                    <a:lumMod val="20000"/>
                    <a:lumOff val="80000"/>
                  </a:schemeClr>
                </a:solidFill>
                <a:latin typeface="Garamond" panose="02020404030301010803" pitchFamily="18" charset="0"/>
              </a:rPr>
              <a:t>Belogorsk</a:t>
            </a:r>
            <a:endParaRPr lang="ru-RU" sz="2000" b="1" dirty="0">
              <a:solidFill>
                <a:schemeClr val="accent3">
                  <a:lumMod val="20000"/>
                  <a:lumOff val="80000"/>
                </a:schemeClr>
              </a:solidFill>
              <a:latin typeface="Garamond" panose="02020404030301010803" pitchFamily="18" charset="0"/>
            </a:endParaRPr>
          </a:p>
          <a:p>
            <a:pPr indent="266700"/>
            <a:r>
              <a:rPr lang="en-US" sz="1600" dirty="0">
                <a:latin typeface="Garamond" panose="02020404030301010803" pitchFamily="18" charset="0"/>
              </a:rPr>
              <a:t>http://www.xn----7sbbbcjn2aoifygbe1ar2h5e8b.xn--p1ai/</a:t>
            </a:r>
          </a:p>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budgetary health institution of the Amur region</a:t>
            </a:r>
            <a:r>
              <a:rPr lang="ru-RU" sz="2000" b="1" dirty="0">
                <a:solidFill>
                  <a:schemeClr val="accent3">
                    <a:lumMod val="20000"/>
                    <a:lumOff val="80000"/>
                  </a:schemeClr>
                </a:solidFill>
                <a:latin typeface="Garamond" panose="02020404030301010803" pitchFamily="18" charset="0"/>
              </a:rPr>
              <a:t> </a:t>
            </a:r>
          </a:p>
          <a:p>
            <a:pPr indent="271463"/>
            <a:r>
              <a:rPr lang="en-US" sz="2000" b="1" dirty="0">
                <a:solidFill>
                  <a:schemeClr val="accent3">
                    <a:lumMod val="20000"/>
                    <a:lumOff val="80000"/>
                  </a:schemeClr>
                </a:solidFill>
                <a:latin typeface="Garamond" panose="02020404030301010803" pitchFamily="18" charset="0"/>
              </a:rPr>
              <a:t>"Zeya hospital named after B.E. </a:t>
            </a:r>
            <a:r>
              <a:rPr lang="en-US" sz="2000" b="1" dirty="0" err="1">
                <a:solidFill>
                  <a:schemeClr val="accent3">
                    <a:lumMod val="20000"/>
                    <a:lumOff val="80000"/>
                  </a:schemeClr>
                </a:solidFill>
                <a:latin typeface="Garamond" panose="02020404030301010803" pitchFamily="18" charset="0"/>
              </a:rPr>
              <a:t>Smirnova</a:t>
            </a:r>
            <a:r>
              <a:rPr lang="en-US" sz="2000" b="1" dirty="0">
                <a:solidFill>
                  <a:schemeClr val="accent3">
                    <a:lumMod val="20000"/>
                    <a:lumOff val="80000"/>
                  </a:schemeClr>
                </a:solidFill>
                <a:latin typeface="Garamond" panose="02020404030301010803" pitchFamily="18" charset="0"/>
              </a:rPr>
              <a:t>"</a:t>
            </a:r>
            <a:r>
              <a:rPr lang="ru-RU" sz="2000" b="1" dirty="0">
                <a:solidFill>
                  <a:schemeClr val="accent3">
                    <a:lumMod val="20000"/>
                    <a:lumOff val="80000"/>
                  </a:schemeClr>
                </a:solidFill>
                <a:latin typeface="Garamond" panose="02020404030301010803" pitchFamily="18" charset="0"/>
              </a:rPr>
              <a:t>, </a:t>
            </a:r>
            <a:r>
              <a:rPr lang="en-US" sz="2000" b="1" dirty="0">
                <a:solidFill>
                  <a:schemeClr val="accent3">
                    <a:lumMod val="20000"/>
                    <a:lumOff val="80000"/>
                  </a:schemeClr>
                </a:solidFill>
                <a:latin typeface="Garamond" panose="02020404030301010803" pitchFamily="18" charset="0"/>
              </a:rPr>
              <a:t>Zeya</a:t>
            </a:r>
            <a:endParaRPr lang="ru-RU" sz="2000" b="1" dirty="0">
              <a:solidFill>
                <a:schemeClr val="accent3">
                  <a:lumMod val="20000"/>
                  <a:lumOff val="80000"/>
                </a:schemeClr>
              </a:solidFill>
              <a:latin typeface="Garamond" panose="02020404030301010803" pitchFamily="18" charset="0"/>
            </a:endParaRPr>
          </a:p>
          <a:p>
            <a:pPr indent="266700"/>
            <a:r>
              <a:rPr lang="en-US" sz="1600" dirty="0">
                <a:latin typeface="Garamond" panose="02020404030301010803" pitchFamily="18" charset="0"/>
              </a:rPr>
              <a:t>http://cbzeya.ru/</a:t>
            </a:r>
            <a:endParaRPr lang="ru-RU" sz="1600" dirty="0">
              <a:latin typeface="Garamond" panose="02020404030301010803" pitchFamily="18" charset="0"/>
            </a:endParaRPr>
          </a:p>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budgetary health institution of the Amur region</a:t>
            </a:r>
            <a:r>
              <a:rPr lang="ru-RU" sz="2000" b="1" dirty="0">
                <a:solidFill>
                  <a:schemeClr val="accent3">
                    <a:lumMod val="20000"/>
                    <a:lumOff val="80000"/>
                  </a:schemeClr>
                </a:solidFill>
                <a:latin typeface="Garamond" panose="02020404030301010803" pitchFamily="18" charset="0"/>
              </a:rPr>
              <a:t> </a:t>
            </a:r>
          </a:p>
          <a:p>
            <a:pPr indent="271463"/>
            <a:r>
              <a:rPr lang="en-US" sz="2000" b="1" dirty="0">
                <a:solidFill>
                  <a:schemeClr val="accent3">
                    <a:lumMod val="20000"/>
                    <a:lumOff val="80000"/>
                  </a:schemeClr>
                </a:solidFill>
                <a:latin typeface="Garamond" panose="02020404030301010803" pitchFamily="18" charset="0"/>
              </a:rPr>
              <a:t>"</a:t>
            </a:r>
            <a:r>
              <a:rPr lang="en-US" sz="2000" b="1" dirty="0" err="1">
                <a:solidFill>
                  <a:schemeClr val="accent3">
                    <a:lumMod val="20000"/>
                    <a:lumOff val="80000"/>
                  </a:schemeClr>
                </a:solidFill>
                <a:latin typeface="Garamond" panose="02020404030301010803" pitchFamily="18" charset="0"/>
              </a:rPr>
              <a:t>Raichikhinsk</a:t>
            </a:r>
            <a:r>
              <a:rPr lang="en-US" sz="2000" b="1" dirty="0">
                <a:solidFill>
                  <a:schemeClr val="accent3">
                    <a:lumMod val="20000"/>
                    <a:lumOff val="80000"/>
                  </a:schemeClr>
                </a:solidFill>
                <a:latin typeface="Garamond" panose="02020404030301010803" pitchFamily="18" charset="0"/>
              </a:rPr>
              <a:t> city hospital"</a:t>
            </a:r>
            <a:r>
              <a:rPr lang="ru-RU" sz="2000" b="1" dirty="0">
                <a:solidFill>
                  <a:schemeClr val="accent3">
                    <a:lumMod val="20000"/>
                    <a:lumOff val="80000"/>
                  </a:schemeClr>
                </a:solidFill>
                <a:latin typeface="Garamond" panose="02020404030301010803" pitchFamily="18" charset="0"/>
              </a:rPr>
              <a:t>, </a:t>
            </a:r>
            <a:r>
              <a:rPr lang="en-US" sz="2000" b="1" dirty="0" err="1">
                <a:solidFill>
                  <a:schemeClr val="accent3">
                    <a:lumMod val="20000"/>
                    <a:lumOff val="80000"/>
                  </a:schemeClr>
                </a:solidFill>
                <a:latin typeface="Garamond" panose="02020404030301010803" pitchFamily="18" charset="0"/>
              </a:rPr>
              <a:t>Raichikhinsk</a:t>
            </a:r>
            <a:endParaRPr lang="en-US" sz="2000" b="1" dirty="0">
              <a:solidFill>
                <a:schemeClr val="accent3">
                  <a:lumMod val="20000"/>
                  <a:lumOff val="80000"/>
                </a:schemeClr>
              </a:solidFill>
              <a:latin typeface="Garamond" panose="02020404030301010803" pitchFamily="18" charset="0"/>
            </a:endParaRPr>
          </a:p>
          <a:p>
            <a:pPr indent="271463"/>
            <a:r>
              <a:rPr lang="en-US" sz="1600" dirty="0">
                <a:latin typeface="Garamond" panose="02020404030301010803" pitchFamily="18" charset="0"/>
              </a:rPr>
              <a:t>http://raigb.ru/</a:t>
            </a:r>
            <a:endParaRPr lang="ru-RU" sz="1600" dirty="0">
              <a:latin typeface="Garamond" panose="02020404030301010803" pitchFamily="18" charset="0"/>
            </a:endParaRPr>
          </a:p>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autonomous healthcare institution of the Amur region</a:t>
            </a:r>
            <a:r>
              <a:rPr lang="ru-RU" sz="2000" b="1" dirty="0">
                <a:solidFill>
                  <a:schemeClr val="accent3">
                    <a:lumMod val="20000"/>
                    <a:lumOff val="80000"/>
                  </a:schemeClr>
                </a:solidFill>
                <a:latin typeface="Garamond" panose="02020404030301010803" pitchFamily="18" charset="0"/>
              </a:rPr>
              <a:t> </a:t>
            </a:r>
          </a:p>
          <a:p>
            <a:pPr indent="271463"/>
            <a:r>
              <a:rPr lang="en-US" sz="2000" b="1" dirty="0">
                <a:solidFill>
                  <a:schemeClr val="accent3">
                    <a:lumMod val="20000"/>
                    <a:lumOff val="80000"/>
                  </a:schemeClr>
                </a:solidFill>
                <a:latin typeface="Garamond" panose="02020404030301010803" pitchFamily="18" charset="0"/>
              </a:rPr>
              <a:t>"</a:t>
            </a:r>
            <a:r>
              <a:rPr lang="en-US" sz="2000" b="1" dirty="0" err="1">
                <a:solidFill>
                  <a:schemeClr val="accent3">
                    <a:lumMod val="20000"/>
                    <a:lumOff val="80000"/>
                  </a:schemeClr>
                </a:solidFill>
                <a:latin typeface="Garamond" panose="02020404030301010803" pitchFamily="18" charset="0"/>
              </a:rPr>
              <a:t>Tynda</a:t>
            </a:r>
            <a:r>
              <a:rPr lang="en-US" sz="2000" b="1" dirty="0">
                <a:solidFill>
                  <a:schemeClr val="accent3">
                    <a:lumMod val="20000"/>
                    <a:lumOff val="80000"/>
                  </a:schemeClr>
                </a:solidFill>
                <a:latin typeface="Garamond" panose="02020404030301010803" pitchFamily="18" charset="0"/>
              </a:rPr>
              <a:t> hospital"</a:t>
            </a:r>
            <a:r>
              <a:rPr lang="ru-RU" sz="2000" b="1" dirty="0">
                <a:solidFill>
                  <a:schemeClr val="accent3">
                    <a:lumMod val="20000"/>
                    <a:lumOff val="80000"/>
                  </a:schemeClr>
                </a:solidFill>
                <a:latin typeface="Garamond" panose="02020404030301010803" pitchFamily="18" charset="0"/>
              </a:rPr>
              <a:t>, </a:t>
            </a:r>
            <a:r>
              <a:rPr lang="en-US" sz="2000" b="1" dirty="0" err="1">
                <a:solidFill>
                  <a:schemeClr val="accent3">
                    <a:lumMod val="20000"/>
                    <a:lumOff val="80000"/>
                  </a:schemeClr>
                </a:solidFill>
                <a:latin typeface="Garamond" panose="02020404030301010803" pitchFamily="18" charset="0"/>
              </a:rPr>
              <a:t>Tynda</a:t>
            </a:r>
            <a:r>
              <a:rPr lang="en-US" sz="2000" b="1" dirty="0">
                <a:solidFill>
                  <a:schemeClr val="accent3">
                    <a:lumMod val="20000"/>
                    <a:lumOff val="80000"/>
                  </a:schemeClr>
                </a:solidFill>
                <a:latin typeface="Garamond" panose="02020404030301010803" pitchFamily="18" charset="0"/>
              </a:rPr>
              <a:t> </a:t>
            </a:r>
          </a:p>
          <a:p>
            <a:pPr indent="271463"/>
            <a:r>
              <a:rPr lang="en-US" sz="1600" dirty="0">
                <a:latin typeface="Garamond" panose="02020404030301010803" pitchFamily="18" charset="0"/>
              </a:rPr>
              <a:t>http://www.crb-t.ru/</a:t>
            </a:r>
            <a:endParaRPr lang="ru-RU" sz="2000" dirty="0">
              <a:latin typeface="Garamond" panose="02020404030301010803" pitchFamily="18" charset="0"/>
            </a:endParaRPr>
          </a:p>
        </p:txBody>
      </p:sp>
    </p:spTree>
    <p:extLst>
      <p:ext uri="{BB962C8B-B14F-4D97-AF65-F5344CB8AC3E}">
        <p14:creationId xmlns:p14="http://schemas.microsoft.com/office/powerpoint/2010/main" val="8500517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8"/>
          <p:cNvSpPr txBox="1"/>
          <p:nvPr/>
        </p:nvSpPr>
        <p:spPr>
          <a:xfrm>
            <a:off x="1" y="532845"/>
            <a:ext cx="6366327" cy="437364"/>
          </a:xfrm>
          <a:prstGeom prst="rect">
            <a:avLst/>
          </a:prstGeom>
        </p:spPr>
        <p:txBody>
          <a:bodyPr wrap="square" lIns="0" tIns="0" rIns="0" bIns="0" rtlCol="0" anchor="t">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3218"/>
              </a:lnSpc>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Garamond" panose="02020404030301010803" pitchFamily="18" charset="0"/>
              </a:rPr>
              <a:t>THERAPY</a:t>
            </a:r>
          </a:p>
        </p:txBody>
      </p:sp>
      <p:cxnSp>
        <p:nvCxnSpPr>
          <p:cNvPr id="13" name="Прямая соединительная линия 12"/>
          <p:cNvCxnSpPr/>
          <p:nvPr/>
        </p:nvCxnSpPr>
        <p:spPr>
          <a:xfrm>
            <a:off x="0" y="6029325"/>
            <a:ext cx="9144000" cy="9525"/>
          </a:xfrm>
          <a:prstGeom prst="line">
            <a:avLst/>
          </a:prstGeom>
          <a:ln/>
        </p:spPr>
        <p:style>
          <a:lnRef idx="3">
            <a:schemeClr val="accent1"/>
          </a:lnRef>
          <a:fillRef idx="0">
            <a:schemeClr val="accent1"/>
          </a:fillRef>
          <a:effectRef idx="2">
            <a:schemeClr val="accent1"/>
          </a:effectRef>
          <a:fontRef idx="minor">
            <a:schemeClr val="tx1"/>
          </a:fontRef>
        </p:style>
      </p:cxnSp>
      <p:pic>
        <p:nvPicPr>
          <p:cNvPr id="19" name="Рисунок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138" y="6200775"/>
            <a:ext cx="690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ÐÐ°ÑÑÐ¸Ð½ÐºÐ¸ Ð¿Ð¾ Ð·Ð°Ð¿ÑÐ¾ÑÑ Ð³ÐµÑÐ± Ð°Ð¼ÑÑÑÐºÐ¾Ð¹ Ð¾Ð±Ð»Ð°ÑÑ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3630" y="6181725"/>
            <a:ext cx="442884" cy="5379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4"/>
          <p:cNvSpPr txBox="1"/>
          <p:nvPr/>
        </p:nvSpPr>
        <p:spPr>
          <a:xfrm>
            <a:off x="0" y="943214"/>
            <a:ext cx="6366328" cy="276999"/>
          </a:xfrm>
          <a:prstGeom prst="rect">
            <a:avLst/>
          </a:prstGeom>
        </p:spPr>
        <p:txBody>
          <a:bodyPr wrap="square" lIns="0" tIns="0" rIns="0" bIns="0" rtlCol="0" anchor="t">
            <a:spAutoFit/>
          </a:bodyPr>
          <a:lstStyle/>
          <a:p>
            <a:pPr algn="ctr"/>
            <a:r>
              <a:rPr lang="ru-RU" b="1" dirty="0" smtClean="0">
                <a:solidFill>
                  <a:schemeClr val="accent3">
                    <a:lumMod val="20000"/>
                    <a:lumOff val="80000"/>
                  </a:schemeClr>
                </a:solidFill>
                <a:latin typeface="Garamond" panose="02020404030301010803" pitchFamily="18" charset="0"/>
              </a:rPr>
              <a:t>(</a:t>
            </a:r>
            <a:r>
              <a:rPr lang="en-US" b="1" dirty="0">
                <a:solidFill>
                  <a:schemeClr val="accent3">
                    <a:lumMod val="20000"/>
                    <a:lumOff val="80000"/>
                  </a:schemeClr>
                </a:solidFill>
                <a:latin typeface="Garamond" panose="02020404030301010803" pitchFamily="18" charset="0"/>
              </a:rPr>
              <a:t>inpatient medical care</a:t>
            </a:r>
            <a:r>
              <a:rPr lang="ru-RU" b="1" dirty="0" smtClean="0">
                <a:solidFill>
                  <a:schemeClr val="accent3">
                    <a:lumMod val="20000"/>
                    <a:lumOff val="80000"/>
                  </a:schemeClr>
                </a:solidFill>
                <a:latin typeface="Garamond" panose="02020404030301010803" pitchFamily="18" charset="0"/>
              </a:rPr>
              <a:t>)</a:t>
            </a:r>
            <a:endParaRPr lang="ru-RU" sz="1200" dirty="0" smtClean="0">
              <a:latin typeface="Garamond" panose="02020404030301010803" pitchFamily="18" charset="0"/>
            </a:endParaRPr>
          </a:p>
        </p:txBody>
      </p:sp>
      <p:pic>
        <p:nvPicPr>
          <p:cNvPr id="11" name="Picture 2" descr="C:\Users\Loki\Downloads\фон.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6328" y="202646"/>
            <a:ext cx="2310200" cy="152280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4"/>
          <p:cNvSpPr txBox="1"/>
          <p:nvPr/>
        </p:nvSpPr>
        <p:spPr>
          <a:xfrm>
            <a:off x="334168" y="1763551"/>
            <a:ext cx="8475663" cy="2585323"/>
          </a:xfrm>
          <a:prstGeom prst="rect">
            <a:avLst/>
          </a:prstGeom>
        </p:spPr>
        <p:txBody>
          <a:bodyPr wrap="square" lIns="0" tIns="0" rIns="0" bIns="0" rtlCol="0" anchor="t">
            <a:spAutoFit/>
          </a:bodyPr>
          <a:lstStyle/>
          <a:p>
            <a:pPr marL="285750" indent="-285750">
              <a:buFont typeface="Wingdings" panose="05000000000000000000" pitchFamily="2" charset="2"/>
              <a:buChar char="q"/>
            </a:pPr>
            <a:r>
              <a:rPr lang="en-US" sz="2000" b="1" dirty="0" smtClean="0">
                <a:solidFill>
                  <a:schemeClr val="accent3">
                    <a:lumMod val="20000"/>
                    <a:lumOff val="80000"/>
                  </a:schemeClr>
                </a:solidFill>
                <a:latin typeface="Garamond" panose="02020404030301010803" pitchFamily="18" charset="0"/>
              </a:rPr>
              <a:t>State budgetary health institution of the Amur region</a:t>
            </a:r>
            <a:r>
              <a:rPr lang="ru-RU" sz="2000" b="1" dirty="0" smtClean="0">
                <a:solidFill>
                  <a:schemeClr val="accent3">
                    <a:lumMod val="20000"/>
                    <a:lumOff val="80000"/>
                  </a:schemeClr>
                </a:solidFill>
                <a:latin typeface="Garamond" panose="02020404030301010803" pitchFamily="18" charset="0"/>
              </a:rPr>
              <a:t> </a:t>
            </a:r>
            <a:endParaRPr lang="en-US" sz="2000" b="1" dirty="0" smtClean="0">
              <a:solidFill>
                <a:schemeClr val="accent3">
                  <a:lumMod val="20000"/>
                  <a:lumOff val="80000"/>
                </a:schemeClr>
              </a:solidFill>
              <a:latin typeface="Garamond" panose="02020404030301010803" pitchFamily="18" charset="0"/>
            </a:endParaRPr>
          </a:p>
          <a:p>
            <a:pPr indent="271463"/>
            <a:r>
              <a:rPr lang="en-US" sz="2000" b="1" dirty="0" smtClean="0">
                <a:solidFill>
                  <a:schemeClr val="accent3">
                    <a:lumMod val="20000"/>
                    <a:lumOff val="80000"/>
                  </a:schemeClr>
                </a:solidFill>
                <a:latin typeface="Garamond" panose="02020404030301010803" pitchFamily="18" charset="0"/>
              </a:rPr>
              <a:t>"</a:t>
            </a:r>
            <a:r>
              <a:rPr lang="en-US" sz="2000" b="1" dirty="0" err="1" smtClean="0">
                <a:solidFill>
                  <a:schemeClr val="accent3">
                    <a:lumMod val="20000"/>
                    <a:lumOff val="80000"/>
                  </a:schemeClr>
                </a:solidFill>
                <a:latin typeface="Garamond" panose="02020404030301010803" pitchFamily="18" charset="0"/>
              </a:rPr>
              <a:t>Svobodny</a:t>
            </a:r>
            <a:r>
              <a:rPr lang="en-US" sz="2000" b="1" dirty="0" smtClean="0">
                <a:solidFill>
                  <a:schemeClr val="accent3">
                    <a:lumMod val="20000"/>
                    <a:lumOff val="80000"/>
                  </a:schemeClr>
                </a:solidFill>
                <a:latin typeface="Garamond" panose="02020404030301010803" pitchFamily="18" charset="0"/>
              </a:rPr>
              <a:t> hospital", </a:t>
            </a:r>
            <a:r>
              <a:rPr lang="en-US" sz="2000" b="1" dirty="0" err="1" smtClean="0">
                <a:solidFill>
                  <a:schemeClr val="accent3">
                    <a:lumMod val="20000"/>
                    <a:lumOff val="80000"/>
                  </a:schemeClr>
                </a:solidFill>
                <a:latin typeface="Garamond" panose="02020404030301010803" pitchFamily="18" charset="0"/>
              </a:rPr>
              <a:t>Svobodny</a:t>
            </a:r>
            <a:endParaRPr lang="ru-RU" sz="2000" b="1" dirty="0" smtClean="0">
              <a:solidFill>
                <a:schemeClr val="accent3">
                  <a:lumMod val="20000"/>
                  <a:lumOff val="80000"/>
                </a:schemeClr>
              </a:solidFill>
              <a:latin typeface="Garamond" panose="02020404030301010803" pitchFamily="18" charset="0"/>
            </a:endParaRPr>
          </a:p>
          <a:p>
            <a:pPr indent="266700"/>
            <a:r>
              <a:rPr lang="en-US" sz="1600" dirty="0" smtClean="0">
                <a:latin typeface="Garamond" panose="02020404030301010803" pitchFamily="18" charset="0"/>
              </a:rPr>
              <a:t>http</a:t>
            </a:r>
            <a:r>
              <a:rPr lang="en-US" sz="1600" dirty="0">
                <a:latin typeface="Garamond" panose="02020404030301010803" pitchFamily="18" charset="0"/>
              </a:rPr>
              <a:t>://www.svbhospital.ru/</a:t>
            </a:r>
            <a:endParaRPr lang="en-US" sz="1600" dirty="0" smtClean="0">
              <a:latin typeface="Garamond" panose="02020404030301010803" pitchFamily="18" charset="0"/>
            </a:endParaRPr>
          </a:p>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budgetary health institution of the Amur region</a:t>
            </a:r>
            <a:r>
              <a:rPr lang="ru-RU" sz="2000" b="1" dirty="0" smtClean="0">
                <a:solidFill>
                  <a:schemeClr val="accent3">
                    <a:lumMod val="20000"/>
                    <a:lumOff val="80000"/>
                  </a:schemeClr>
                </a:solidFill>
                <a:latin typeface="Garamond" panose="02020404030301010803" pitchFamily="18" charset="0"/>
              </a:rPr>
              <a:t> </a:t>
            </a:r>
            <a:r>
              <a:rPr lang="en-US" sz="2000" b="1" dirty="0" smtClean="0">
                <a:solidFill>
                  <a:schemeClr val="accent3">
                    <a:lumMod val="20000"/>
                    <a:lumOff val="80000"/>
                  </a:schemeClr>
                </a:solidFill>
                <a:latin typeface="Garamond" panose="02020404030301010803" pitchFamily="18" charset="0"/>
              </a:rPr>
              <a:t>"Central </a:t>
            </a:r>
            <a:r>
              <a:rPr lang="en-US" sz="2000" b="1" dirty="0">
                <a:solidFill>
                  <a:schemeClr val="accent3">
                    <a:lumMod val="20000"/>
                    <a:lumOff val="80000"/>
                  </a:schemeClr>
                </a:solidFill>
                <a:latin typeface="Garamond" panose="02020404030301010803" pitchFamily="18" charset="0"/>
              </a:rPr>
              <a:t>district hospital of </a:t>
            </a:r>
            <a:r>
              <a:rPr lang="en-US" sz="2000" b="1" dirty="0" err="1" smtClean="0">
                <a:solidFill>
                  <a:schemeClr val="accent3">
                    <a:lumMod val="20000"/>
                    <a:lumOff val="80000"/>
                  </a:schemeClr>
                </a:solidFill>
                <a:latin typeface="Garamond" panose="02020404030301010803" pitchFamily="18" charset="0"/>
              </a:rPr>
              <a:t>Skovorodino</a:t>
            </a:r>
            <a:r>
              <a:rPr lang="en-US" sz="2000" b="1" dirty="0" smtClean="0">
                <a:solidFill>
                  <a:schemeClr val="accent3">
                    <a:lumMod val="20000"/>
                    <a:lumOff val="80000"/>
                  </a:schemeClr>
                </a:solidFill>
                <a:latin typeface="Garamond" panose="02020404030301010803" pitchFamily="18" charset="0"/>
              </a:rPr>
              <a:t>"</a:t>
            </a:r>
            <a:r>
              <a:rPr lang="ru-RU" sz="2000" b="1" dirty="0" smtClean="0">
                <a:solidFill>
                  <a:schemeClr val="accent3">
                    <a:lumMod val="20000"/>
                    <a:lumOff val="80000"/>
                  </a:schemeClr>
                </a:solidFill>
                <a:latin typeface="Garamond" panose="02020404030301010803" pitchFamily="18" charset="0"/>
              </a:rPr>
              <a:t>, </a:t>
            </a:r>
            <a:r>
              <a:rPr lang="en-US" sz="2000" b="1" dirty="0" err="1">
                <a:solidFill>
                  <a:schemeClr val="accent3">
                    <a:lumMod val="20000"/>
                    <a:lumOff val="80000"/>
                  </a:schemeClr>
                </a:solidFill>
                <a:latin typeface="Garamond" panose="02020404030301010803" pitchFamily="18" charset="0"/>
              </a:rPr>
              <a:t>Skovorodino</a:t>
            </a:r>
            <a:endParaRPr lang="ru-RU" sz="2000" b="1" dirty="0" smtClean="0">
              <a:solidFill>
                <a:schemeClr val="accent3">
                  <a:lumMod val="20000"/>
                  <a:lumOff val="80000"/>
                </a:schemeClr>
              </a:solidFill>
              <a:latin typeface="Garamond" panose="02020404030301010803" pitchFamily="18" charset="0"/>
            </a:endParaRPr>
          </a:p>
          <a:p>
            <a:pPr indent="266700"/>
            <a:r>
              <a:rPr lang="en-US" sz="1600" dirty="0" smtClean="0">
                <a:latin typeface="Garamond" panose="02020404030301010803" pitchFamily="18" charset="0"/>
              </a:rPr>
              <a:t>http</a:t>
            </a:r>
            <a:r>
              <a:rPr lang="en-US" sz="1600" dirty="0">
                <a:latin typeface="Garamond" panose="02020404030301010803" pitchFamily="18" charset="0"/>
              </a:rPr>
              <a:t>://skovzdrav.ru/</a:t>
            </a:r>
            <a:endParaRPr lang="ru-RU" sz="1600" dirty="0" smtClean="0">
              <a:latin typeface="Garamond" panose="02020404030301010803" pitchFamily="18" charset="0"/>
            </a:endParaRPr>
          </a:p>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budgetary health institution of the Amur region</a:t>
            </a:r>
            <a:r>
              <a:rPr lang="ru-RU" sz="2000" b="1" dirty="0" smtClean="0">
                <a:solidFill>
                  <a:schemeClr val="accent3">
                    <a:lumMod val="20000"/>
                    <a:lumOff val="80000"/>
                  </a:schemeClr>
                </a:solidFill>
                <a:latin typeface="Garamond" panose="02020404030301010803" pitchFamily="18" charset="0"/>
              </a:rPr>
              <a:t> </a:t>
            </a:r>
            <a:r>
              <a:rPr lang="en-US" sz="2000" b="1" dirty="0" smtClean="0">
                <a:solidFill>
                  <a:schemeClr val="accent3">
                    <a:lumMod val="20000"/>
                    <a:lumOff val="80000"/>
                  </a:schemeClr>
                </a:solidFill>
                <a:latin typeface="Garamond" panose="02020404030301010803" pitchFamily="18" charset="0"/>
              </a:rPr>
              <a:t>"</a:t>
            </a:r>
            <a:r>
              <a:rPr lang="en-US" sz="2000" b="1" dirty="0" err="1" smtClean="0">
                <a:solidFill>
                  <a:schemeClr val="accent3">
                    <a:lumMod val="20000"/>
                    <a:lumOff val="80000"/>
                  </a:schemeClr>
                </a:solidFill>
                <a:latin typeface="Garamond" panose="02020404030301010803" pitchFamily="18" charset="0"/>
              </a:rPr>
              <a:t>Shimanovsk</a:t>
            </a:r>
            <a:r>
              <a:rPr lang="en-US" sz="2000" b="1" dirty="0" smtClean="0">
                <a:solidFill>
                  <a:schemeClr val="accent3">
                    <a:lumMod val="20000"/>
                    <a:lumOff val="80000"/>
                  </a:schemeClr>
                </a:solidFill>
                <a:latin typeface="Garamond" panose="02020404030301010803" pitchFamily="18" charset="0"/>
              </a:rPr>
              <a:t> hospital</a:t>
            </a:r>
            <a:r>
              <a:rPr lang="en-US" sz="2000" b="1" dirty="0">
                <a:solidFill>
                  <a:schemeClr val="accent3">
                    <a:lumMod val="20000"/>
                    <a:lumOff val="80000"/>
                  </a:schemeClr>
                </a:solidFill>
                <a:latin typeface="Garamond" panose="02020404030301010803" pitchFamily="18" charset="0"/>
              </a:rPr>
              <a:t>"</a:t>
            </a:r>
            <a:r>
              <a:rPr lang="ru-RU" sz="2000" b="1" dirty="0" smtClean="0">
                <a:solidFill>
                  <a:schemeClr val="accent3">
                    <a:lumMod val="20000"/>
                    <a:lumOff val="80000"/>
                  </a:schemeClr>
                </a:solidFill>
                <a:latin typeface="Garamond" panose="02020404030301010803" pitchFamily="18" charset="0"/>
              </a:rPr>
              <a:t>, </a:t>
            </a:r>
            <a:r>
              <a:rPr lang="en-US" sz="2000" b="1" dirty="0" err="1" smtClean="0">
                <a:solidFill>
                  <a:schemeClr val="accent3">
                    <a:lumMod val="20000"/>
                    <a:lumOff val="80000"/>
                  </a:schemeClr>
                </a:solidFill>
                <a:latin typeface="Garamond" panose="02020404030301010803" pitchFamily="18" charset="0"/>
              </a:rPr>
              <a:t>Shimanovsk</a:t>
            </a:r>
            <a:endParaRPr lang="en-US" sz="2000" b="1" dirty="0" smtClean="0">
              <a:solidFill>
                <a:schemeClr val="accent3">
                  <a:lumMod val="20000"/>
                  <a:lumOff val="80000"/>
                </a:schemeClr>
              </a:solidFill>
              <a:latin typeface="Garamond" panose="02020404030301010803" pitchFamily="18" charset="0"/>
            </a:endParaRPr>
          </a:p>
          <a:p>
            <a:pPr indent="271463"/>
            <a:r>
              <a:rPr lang="en-US" sz="1600" dirty="0" smtClean="0">
                <a:latin typeface="Garamond" panose="02020404030301010803" pitchFamily="18" charset="0"/>
              </a:rPr>
              <a:t>http</a:t>
            </a:r>
            <a:r>
              <a:rPr lang="en-US" sz="1600" dirty="0">
                <a:latin typeface="Garamond" panose="02020404030301010803" pitchFamily="18" charset="0"/>
              </a:rPr>
              <a:t>://medshim.amur.medobl.ru/</a:t>
            </a:r>
          </a:p>
        </p:txBody>
      </p:sp>
    </p:spTree>
    <p:extLst>
      <p:ext uri="{BB962C8B-B14F-4D97-AF65-F5344CB8AC3E}">
        <p14:creationId xmlns:p14="http://schemas.microsoft.com/office/powerpoint/2010/main" val="15759736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8"/>
          <p:cNvSpPr txBox="1"/>
          <p:nvPr/>
        </p:nvSpPr>
        <p:spPr>
          <a:xfrm>
            <a:off x="1" y="532845"/>
            <a:ext cx="6366327" cy="437364"/>
          </a:xfrm>
          <a:prstGeom prst="rect">
            <a:avLst/>
          </a:prstGeom>
        </p:spPr>
        <p:txBody>
          <a:bodyPr wrap="square" lIns="0" tIns="0" rIns="0" bIns="0" rtlCol="0" anchor="t">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3218"/>
              </a:lnSpc>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Garamond" panose="02020404030301010803" pitchFamily="18" charset="0"/>
              </a:rPr>
              <a:t>THERAPY</a:t>
            </a:r>
          </a:p>
        </p:txBody>
      </p:sp>
      <p:cxnSp>
        <p:nvCxnSpPr>
          <p:cNvPr id="13" name="Прямая соединительная линия 12"/>
          <p:cNvCxnSpPr/>
          <p:nvPr/>
        </p:nvCxnSpPr>
        <p:spPr>
          <a:xfrm>
            <a:off x="0" y="6029325"/>
            <a:ext cx="9144000" cy="9525"/>
          </a:xfrm>
          <a:prstGeom prst="line">
            <a:avLst/>
          </a:prstGeom>
          <a:ln/>
        </p:spPr>
        <p:style>
          <a:lnRef idx="3">
            <a:schemeClr val="accent1"/>
          </a:lnRef>
          <a:fillRef idx="0">
            <a:schemeClr val="accent1"/>
          </a:fillRef>
          <a:effectRef idx="2">
            <a:schemeClr val="accent1"/>
          </a:effectRef>
          <a:fontRef idx="minor">
            <a:schemeClr val="tx1"/>
          </a:fontRef>
        </p:style>
      </p:cxnSp>
      <p:pic>
        <p:nvPicPr>
          <p:cNvPr id="19" name="Рисунок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138" y="6200775"/>
            <a:ext cx="690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ÐÐ°ÑÑÐ¸Ð½ÐºÐ¸ Ð¿Ð¾ Ð·Ð°Ð¿ÑÐ¾ÑÑ Ð³ÐµÑÐ± Ð°Ð¼ÑÑÑÐºÐ¾Ð¹ Ð¾Ð±Ð»Ð°ÑÑ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3630" y="6181725"/>
            <a:ext cx="442884" cy="5379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4"/>
          <p:cNvSpPr txBox="1"/>
          <p:nvPr/>
        </p:nvSpPr>
        <p:spPr>
          <a:xfrm>
            <a:off x="0" y="943214"/>
            <a:ext cx="6366328" cy="276999"/>
          </a:xfrm>
          <a:prstGeom prst="rect">
            <a:avLst/>
          </a:prstGeom>
        </p:spPr>
        <p:txBody>
          <a:bodyPr wrap="square" lIns="0" tIns="0" rIns="0" bIns="0" rtlCol="0" anchor="t">
            <a:spAutoFit/>
          </a:bodyPr>
          <a:lstStyle/>
          <a:p>
            <a:pPr algn="ctr"/>
            <a:r>
              <a:rPr lang="ru-RU" b="1" dirty="0" smtClean="0">
                <a:solidFill>
                  <a:schemeClr val="accent3">
                    <a:lumMod val="20000"/>
                    <a:lumOff val="80000"/>
                  </a:schemeClr>
                </a:solidFill>
                <a:latin typeface="Garamond" panose="02020404030301010803" pitchFamily="18" charset="0"/>
              </a:rPr>
              <a:t>(</a:t>
            </a:r>
            <a:r>
              <a:rPr lang="en-US" b="1" dirty="0">
                <a:solidFill>
                  <a:schemeClr val="accent3">
                    <a:lumMod val="20000"/>
                    <a:lumOff val="80000"/>
                  </a:schemeClr>
                </a:solidFill>
                <a:latin typeface="Garamond" panose="02020404030301010803" pitchFamily="18" charset="0"/>
              </a:rPr>
              <a:t>outpatient</a:t>
            </a:r>
            <a:r>
              <a:rPr lang="ru-RU" b="1" dirty="0">
                <a:solidFill>
                  <a:schemeClr val="accent3">
                    <a:lumMod val="20000"/>
                    <a:lumOff val="80000"/>
                  </a:schemeClr>
                </a:solidFill>
                <a:latin typeface="Garamond" panose="02020404030301010803" pitchFamily="18" charset="0"/>
              </a:rPr>
              <a:t> </a:t>
            </a:r>
            <a:r>
              <a:rPr lang="en-US" b="1" dirty="0">
                <a:solidFill>
                  <a:schemeClr val="accent3">
                    <a:lumMod val="20000"/>
                    <a:lumOff val="80000"/>
                  </a:schemeClr>
                </a:solidFill>
                <a:latin typeface="Garamond" panose="02020404030301010803" pitchFamily="18" charset="0"/>
              </a:rPr>
              <a:t>medical care</a:t>
            </a:r>
            <a:r>
              <a:rPr lang="ru-RU" b="1" dirty="0" smtClean="0">
                <a:solidFill>
                  <a:schemeClr val="accent3">
                    <a:lumMod val="20000"/>
                    <a:lumOff val="80000"/>
                  </a:schemeClr>
                </a:solidFill>
                <a:latin typeface="Garamond" panose="02020404030301010803" pitchFamily="18" charset="0"/>
              </a:rPr>
              <a:t>)</a:t>
            </a:r>
            <a:endParaRPr lang="ru-RU" sz="1200" dirty="0" smtClean="0">
              <a:latin typeface="Garamond" panose="02020404030301010803" pitchFamily="18" charset="0"/>
            </a:endParaRPr>
          </a:p>
        </p:txBody>
      </p:sp>
      <p:sp>
        <p:nvSpPr>
          <p:cNvPr id="9" name="TextBox 4"/>
          <p:cNvSpPr txBox="1"/>
          <p:nvPr/>
        </p:nvSpPr>
        <p:spPr>
          <a:xfrm>
            <a:off x="334168" y="1725451"/>
            <a:ext cx="8475663" cy="4308872"/>
          </a:xfrm>
          <a:prstGeom prst="rect">
            <a:avLst/>
          </a:prstGeom>
        </p:spPr>
        <p:txBody>
          <a:bodyPr wrap="square" lIns="0" tIns="0" rIns="0" bIns="0" rtlCol="0" anchor="t">
            <a:spAutoFit/>
          </a:bodyPr>
          <a:lstStyle/>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autonomous healthcare institution of the Amur region </a:t>
            </a:r>
            <a:endParaRPr lang="ru-RU" sz="2000" b="1" dirty="0">
              <a:solidFill>
                <a:schemeClr val="accent3">
                  <a:lumMod val="20000"/>
                  <a:lumOff val="80000"/>
                </a:schemeClr>
              </a:solidFill>
              <a:latin typeface="Garamond" panose="02020404030301010803" pitchFamily="18" charset="0"/>
            </a:endParaRPr>
          </a:p>
          <a:p>
            <a:pPr indent="271463"/>
            <a:r>
              <a:rPr lang="en-US" sz="2000" b="1" dirty="0">
                <a:solidFill>
                  <a:schemeClr val="accent3">
                    <a:lumMod val="20000"/>
                    <a:lumOff val="80000"/>
                  </a:schemeClr>
                </a:solidFill>
                <a:latin typeface="Garamond" panose="02020404030301010803" pitchFamily="18" charset="0"/>
              </a:rPr>
              <a:t>"City polyclinic </a:t>
            </a:r>
            <a:r>
              <a:rPr lang="ru-RU" sz="2000" b="1" dirty="0">
                <a:solidFill>
                  <a:schemeClr val="accent3">
                    <a:lumMod val="20000"/>
                    <a:lumOff val="80000"/>
                  </a:schemeClr>
                </a:solidFill>
                <a:latin typeface="Garamond" panose="02020404030301010803" pitchFamily="18" charset="0"/>
              </a:rPr>
              <a:t>№ </a:t>
            </a:r>
            <a:r>
              <a:rPr lang="en-US" sz="2000" b="1" dirty="0">
                <a:solidFill>
                  <a:schemeClr val="accent3">
                    <a:lumMod val="20000"/>
                    <a:lumOff val="80000"/>
                  </a:schemeClr>
                </a:solidFill>
                <a:latin typeface="Garamond" panose="02020404030301010803" pitchFamily="18" charset="0"/>
              </a:rPr>
              <a:t>1"</a:t>
            </a:r>
            <a:r>
              <a:rPr lang="ru-RU" sz="2000" b="1" dirty="0">
                <a:solidFill>
                  <a:schemeClr val="accent3">
                    <a:lumMod val="20000"/>
                    <a:lumOff val="80000"/>
                  </a:schemeClr>
                </a:solidFill>
                <a:latin typeface="Garamond" panose="02020404030301010803" pitchFamily="18" charset="0"/>
              </a:rPr>
              <a:t>, </a:t>
            </a:r>
            <a:r>
              <a:rPr lang="en-US" sz="2000" b="1" dirty="0">
                <a:solidFill>
                  <a:schemeClr val="accent3">
                    <a:lumMod val="20000"/>
                    <a:lumOff val="80000"/>
                  </a:schemeClr>
                </a:solidFill>
                <a:latin typeface="Garamond" panose="02020404030301010803" pitchFamily="18" charset="0"/>
              </a:rPr>
              <a:t>Blagoveshchensk</a:t>
            </a:r>
            <a:endParaRPr lang="ru-RU" sz="2000" b="1" dirty="0">
              <a:solidFill>
                <a:schemeClr val="accent3">
                  <a:lumMod val="20000"/>
                  <a:lumOff val="80000"/>
                </a:schemeClr>
              </a:solidFill>
              <a:latin typeface="Garamond" panose="02020404030301010803" pitchFamily="18" charset="0"/>
            </a:endParaRPr>
          </a:p>
          <a:p>
            <a:pPr indent="271463"/>
            <a:r>
              <a:rPr lang="en-US" sz="1600" dirty="0">
                <a:latin typeface="Garamond" panose="02020404030301010803" pitchFamily="18" charset="0"/>
              </a:rPr>
              <a:t>https://www.clinicablg.ru/</a:t>
            </a:r>
          </a:p>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budgetary health institution of the Amur region </a:t>
            </a:r>
            <a:endParaRPr lang="ru-RU" sz="2000" b="1" dirty="0">
              <a:solidFill>
                <a:schemeClr val="accent3">
                  <a:lumMod val="20000"/>
                  <a:lumOff val="80000"/>
                </a:schemeClr>
              </a:solidFill>
              <a:latin typeface="Garamond" panose="02020404030301010803" pitchFamily="18" charset="0"/>
            </a:endParaRPr>
          </a:p>
          <a:p>
            <a:pPr indent="271463"/>
            <a:r>
              <a:rPr lang="en-US" sz="2000" b="1" dirty="0">
                <a:solidFill>
                  <a:schemeClr val="accent3">
                    <a:lumMod val="20000"/>
                    <a:lumOff val="80000"/>
                  </a:schemeClr>
                </a:solidFill>
                <a:latin typeface="Garamond" panose="02020404030301010803" pitchFamily="18" charset="0"/>
              </a:rPr>
              <a:t>"City polyclinic </a:t>
            </a:r>
            <a:r>
              <a:rPr lang="ru-RU" sz="2000" b="1" dirty="0">
                <a:solidFill>
                  <a:schemeClr val="accent3">
                    <a:lumMod val="20000"/>
                    <a:lumOff val="80000"/>
                  </a:schemeClr>
                </a:solidFill>
                <a:latin typeface="Garamond" panose="02020404030301010803" pitchFamily="18" charset="0"/>
              </a:rPr>
              <a:t>№</a:t>
            </a:r>
            <a:r>
              <a:rPr lang="en-US" sz="2000" b="1" dirty="0">
                <a:solidFill>
                  <a:schemeClr val="accent3">
                    <a:lumMod val="20000"/>
                    <a:lumOff val="80000"/>
                  </a:schemeClr>
                </a:solidFill>
                <a:latin typeface="Garamond" panose="02020404030301010803" pitchFamily="18" charset="0"/>
              </a:rPr>
              <a:t> 2"</a:t>
            </a:r>
            <a:r>
              <a:rPr lang="ru-RU" sz="2000" b="1" dirty="0">
                <a:solidFill>
                  <a:schemeClr val="accent3">
                    <a:lumMod val="20000"/>
                    <a:lumOff val="80000"/>
                  </a:schemeClr>
                </a:solidFill>
                <a:latin typeface="Garamond" panose="02020404030301010803" pitchFamily="18" charset="0"/>
              </a:rPr>
              <a:t>, </a:t>
            </a:r>
            <a:r>
              <a:rPr lang="en-US" sz="2000" b="1" dirty="0">
                <a:solidFill>
                  <a:schemeClr val="accent3">
                    <a:lumMod val="20000"/>
                    <a:lumOff val="80000"/>
                  </a:schemeClr>
                </a:solidFill>
                <a:latin typeface="Garamond" panose="02020404030301010803" pitchFamily="18" charset="0"/>
              </a:rPr>
              <a:t>Blagoveshchensk</a:t>
            </a:r>
            <a:endParaRPr lang="ru-RU" sz="2000" b="1" dirty="0">
              <a:solidFill>
                <a:schemeClr val="accent3">
                  <a:lumMod val="20000"/>
                  <a:lumOff val="80000"/>
                </a:schemeClr>
              </a:solidFill>
              <a:latin typeface="Garamond" panose="02020404030301010803" pitchFamily="18" charset="0"/>
            </a:endParaRPr>
          </a:p>
          <a:p>
            <a:pPr indent="271463"/>
            <a:r>
              <a:rPr lang="en-US" sz="1600" dirty="0">
                <a:latin typeface="Garamond" panose="02020404030301010803" pitchFamily="18" charset="0"/>
              </a:rPr>
              <a:t>http://gp2blag.ucoz.ru/</a:t>
            </a:r>
            <a:endParaRPr lang="ru-RU" sz="1600" dirty="0">
              <a:latin typeface="Garamond" panose="02020404030301010803" pitchFamily="18" charset="0"/>
            </a:endParaRPr>
          </a:p>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autonomous healthcare institution of the Amur region </a:t>
            </a:r>
            <a:endParaRPr lang="ru-RU" sz="2000" b="1" dirty="0">
              <a:solidFill>
                <a:schemeClr val="accent3">
                  <a:lumMod val="20000"/>
                  <a:lumOff val="80000"/>
                </a:schemeClr>
              </a:solidFill>
              <a:latin typeface="Garamond" panose="02020404030301010803" pitchFamily="18" charset="0"/>
            </a:endParaRPr>
          </a:p>
          <a:p>
            <a:pPr indent="271463"/>
            <a:r>
              <a:rPr lang="en-US" sz="2000" b="1" dirty="0">
                <a:solidFill>
                  <a:schemeClr val="accent3">
                    <a:lumMod val="20000"/>
                    <a:lumOff val="80000"/>
                  </a:schemeClr>
                </a:solidFill>
                <a:latin typeface="Garamond" panose="02020404030301010803" pitchFamily="18" charset="0"/>
              </a:rPr>
              <a:t>"City polyclinic </a:t>
            </a:r>
            <a:r>
              <a:rPr lang="ru-RU" sz="2000" b="1" dirty="0">
                <a:solidFill>
                  <a:schemeClr val="accent3">
                    <a:lumMod val="20000"/>
                    <a:lumOff val="80000"/>
                  </a:schemeClr>
                </a:solidFill>
                <a:latin typeface="Garamond" panose="02020404030301010803" pitchFamily="18" charset="0"/>
              </a:rPr>
              <a:t>№ </a:t>
            </a:r>
            <a:r>
              <a:rPr lang="en-US" sz="2000" b="1" dirty="0">
                <a:solidFill>
                  <a:schemeClr val="accent3">
                    <a:lumMod val="20000"/>
                    <a:lumOff val="80000"/>
                  </a:schemeClr>
                </a:solidFill>
                <a:latin typeface="Garamond" panose="02020404030301010803" pitchFamily="18" charset="0"/>
              </a:rPr>
              <a:t>3"</a:t>
            </a:r>
            <a:r>
              <a:rPr lang="ru-RU" sz="2000" b="1" dirty="0">
                <a:solidFill>
                  <a:schemeClr val="accent3">
                    <a:lumMod val="20000"/>
                    <a:lumOff val="80000"/>
                  </a:schemeClr>
                </a:solidFill>
                <a:latin typeface="Garamond" panose="02020404030301010803" pitchFamily="18" charset="0"/>
              </a:rPr>
              <a:t>, </a:t>
            </a:r>
            <a:r>
              <a:rPr lang="en-US" sz="2000" b="1" dirty="0">
                <a:solidFill>
                  <a:schemeClr val="accent3">
                    <a:lumMod val="20000"/>
                    <a:lumOff val="80000"/>
                  </a:schemeClr>
                </a:solidFill>
                <a:latin typeface="Garamond" panose="02020404030301010803" pitchFamily="18" charset="0"/>
              </a:rPr>
              <a:t>Blagoveshchensk</a:t>
            </a:r>
            <a:r>
              <a:rPr lang="ru-RU" sz="2000" b="1" dirty="0">
                <a:solidFill>
                  <a:schemeClr val="accent3">
                    <a:lumMod val="20000"/>
                    <a:lumOff val="80000"/>
                  </a:schemeClr>
                </a:solidFill>
                <a:latin typeface="Garamond" panose="02020404030301010803" pitchFamily="18" charset="0"/>
              </a:rPr>
              <a:t> </a:t>
            </a:r>
            <a:endParaRPr lang="en-US" sz="2000" b="1" dirty="0">
              <a:solidFill>
                <a:schemeClr val="accent3">
                  <a:lumMod val="20000"/>
                  <a:lumOff val="80000"/>
                </a:schemeClr>
              </a:solidFill>
              <a:latin typeface="Garamond" panose="02020404030301010803" pitchFamily="18" charset="0"/>
            </a:endParaRPr>
          </a:p>
          <a:p>
            <a:pPr indent="271463"/>
            <a:r>
              <a:rPr lang="en-US" sz="1600" dirty="0">
                <a:latin typeface="Garamond" panose="02020404030301010803" pitchFamily="18" charset="0"/>
              </a:rPr>
              <a:t>http://www.polik3amur.ru/</a:t>
            </a:r>
            <a:endParaRPr lang="ru-RU" sz="1600" dirty="0">
              <a:latin typeface="Garamond" panose="02020404030301010803" pitchFamily="18" charset="0"/>
            </a:endParaRPr>
          </a:p>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autonomous healthcare institution of the Amur region </a:t>
            </a:r>
            <a:endParaRPr lang="ru-RU" sz="2000" b="1" dirty="0">
              <a:solidFill>
                <a:schemeClr val="accent3">
                  <a:lumMod val="20000"/>
                  <a:lumOff val="80000"/>
                </a:schemeClr>
              </a:solidFill>
              <a:latin typeface="Garamond" panose="02020404030301010803" pitchFamily="18" charset="0"/>
            </a:endParaRPr>
          </a:p>
          <a:p>
            <a:pPr indent="271463"/>
            <a:r>
              <a:rPr lang="en-US" sz="2000" b="1" dirty="0">
                <a:solidFill>
                  <a:schemeClr val="accent3">
                    <a:lumMod val="20000"/>
                    <a:lumOff val="80000"/>
                  </a:schemeClr>
                </a:solidFill>
                <a:latin typeface="Garamond" panose="02020404030301010803" pitchFamily="18" charset="0"/>
              </a:rPr>
              <a:t>"City polyclinic </a:t>
            </a:r>
            <a:r>
              <a:rPr lang="ru-RU" sz="2000" b="1" dirty="0">
                <a:solidFill>
                  <a:schemeClr val="accent3">
                    <a:lumMod val="20000"/>
                    <a:lumOff val="80000"/>
                  </a:schemeClr>
                </a:solidFill>
                <a:latin typeface="Garamond" panose="02020404030301010803" pitchFamily="18" charset="0"/>
              </a:rPr>
              <a:t>№ </a:t>
            </a:r>
            <a:r>
              <a:rPr lang="en-US" sz="2000" b="1" dirty="0">
                <a:solidFill>
                  <a:schemeClr val="accent3">
                    <a:lumMod val="20000"/>
                    <a:lumOff val="80000"/>
                  </a:schemeClr>
                </a:solidFill>
                <a:latin typeface="Garamond" panose="02020404030301010803" pitchFamily="18" charset="0"/>
              </a:rPr>
              <a:t>4"</a:t>
            </a:r>
            <a:r>
              <a:rPr lang="ru-RU" sz="2000" b="1" dirty="0">
                <a:solidFill>
                  <a:schemeClr val="accent3">
                    <a:lumMod val="20000"/>
                    <a:lumOff val="80000"/>
                  </a:schemeClr>
                </a:solidFill>
                <a:latin typeface="Garamond" panose="02020404030301010803" pitchFamily="18" charset="0"/>
              </a:rPr>
              <a:t>, </a:t>
            </a:r>
            <a:r>
              <a:rPr lang="en-US" sz="2000" b="1" dirty="0">
                <a:solidFill>
                  <a:schemeClr val="accent3">
                    <a:lumMod val="20000"/>
                    <a:lumOff val="80000"/>
                  </a:schemeClr>
                </a:solidFill>
                <a:latin typeface="Garamond" panose="02020404030301010803" pitchFamily="18" charset="0"/>
              </a:rPr>
              <a:t>Blagoveshchensk</a:t>
            </a:r>
          </a:p>
          <a:p>
            <a:pPr indent="271463"/>
            <a:r>
              <a:rPr lang="en-US" sz="1600" dirty="0">
                <a:latin typeface="Garamond" panose="02020404030301010803" pitchFamily="18" charset="0"/>
              </a:rPr>
              <a:t>http://28gp4.ru/</a:t>
            </a:r>
            <a:endParaRPr lang="ru-RU" sz="1600" dirty="0">
              <a:latin typeface="Garamond" panose="02020404030301010803" pitchFamily="18" charset="0"/>
            </a:endParaRPr>
          </a:p>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budgetary health institution of the Amur region</a:t>
            </a:r>
            <a:r>
              <a:rPr lang="ru-RU" sz="2000" b="1" dirty="0">
                <a:solidFill>
                  <a:schemeClr val="accent3">
                    <a:lumMod val="20000"/>
                    <a:lumOff val="80000"/>
                  </a:schemeClr>
                </a:solidFill>
                <a:latin typeface="Garamond" panose="02020404030301010803" pitchFamily="18" charset="0"/>
              </a:rPr>
              <a:t> </a:t>
            </a:r>
            <a:endParaRPr lang="en-US" sz="2000" b="1" dirty="0">
              <a:solidFill>
                <a:schemeClr val="accent3">
                  <a:lumMod val="20000"/>
                  <a:lumOff val="80000"/>
                </a:schemeClr>
              </a:solidFill>
              <a:latin typeface="Garamond" panose="02020404030301010803" pitchFamily="18" charset="0"/>
            </a:endParaRPr>
          </a:p>
          <a:p>
            <a:pPr indent="271463"/>
            <a:r>
              <a:rPr lang="en-US" sz="2000" b="1" dirty="0">
                <a:solidFill>
                  <a:schemeClr val="accent3">
                    <a:lumMod val="20000"/>
                    <a:lumOff val="80000"/>
                  </a:schemeClr>
                </a:solidFill>
                <a:latin typeface="Garamond" panose="02020404030301010803" pitchFamily="18" charset="0"/>
              </a:rPr>
              <a:t>"City polyclinic of</a:t>
            </a:r>
            <a:r>
              <a:rPr lang="ru-RU" sz="2000" b="1" dirty="0">
                <a:solidFill>
                  <a:schemeClr val="accent3">
                    <a:lumMod val="20000"/>
                    <a:lumOff val="80000"/>
                  </a:schemeClr>
                </a:solidFill>
                <a:latin typeface="Garamond" panose="02020404030301010803" pitchFamily="18" charset="0"/>
              </a:rPr>
              <a:t> </a:t>
            </a:r>
            <a:r>
              <a:rPr lang="en-US" sz="2000" b="1" dirty="0" err="1">
                <a:solidFill>
                  <a:schemeClr val="accent3">
                    <a:lumMod val="20000"/>
                    <a:lumOff val="80000"/>
                  </a:schemeClr>
                </a:solidFill>
                <a:latin typeface="Garamond" panose="02020404030301010803" pitchFamily="18" charset="0"/>
              </a:rPr>
              <a:t>Svobodny</a:t>
            </a:r>
            <a:r>
              <a:rPr lang="en-US" sz="2000" b="1" dirty="0">
                <a:solidFill>
                  <a:schemeClr val="accent3">
                    <a:lumMod val="20000"/>
                    <a:lumOff val="80000"/>
                  </a:schemeClr>
                </a:solidFill>
                <a:latin typeface="Garamond" panose="02020404030301010803" pitchFamily="18" charset="0"/>
              </a:rPr>
              <a:t>"</a:t>
            </a:r>
            <a:r>
              <a:rPr lang="ru-RU" sz="2000" b="1" dirty="0">
                <a:solidFill>
                  <a:schemeClr val="accent3">
                    <a:lumMod val="20000"/>
                    <a:lumOff val="80000"/>
                  </a:schemeClr>
                </a:solidFill>
                <a:latin typeface="Garamond" panose="02020404030301010803" pitchFamily="18" charset="0"/>
              </a:rPr>
              <a:t>, </a:t>
            </a:r>
            <a:r>
              <a:rPr lang="en-US" sz="2000" b="1" dirty="0" err="1">
                <a:solidFill>
                  <a:schemeClr val="accent3">
                    <a:lumMod val="20000"/>
                    <a:lumOff val="80000"/>
                  </a:schemeClr>
                </a:solidFill>
                <a:latin typeface="Garamond" panose="02020404030301010803" pitchFamily="18" charset="0"/>
              </a:rPr>
              <a:t>Svobodny</a:t>
            </a:r>
            <a:endParaRPr lang="ru-RU" sz="2000" b="1" dirty="0">
              <a:solidFill>
                <a:schemeClr val="accent3">
                  <a:lumMod val="20000"/>
                  <a:lumOff val="80000"/>
                </a:schemeClr>
              </a:solidFill>
              <a:latin typeface="Garamond" panose="02020404030301010803" pitchFamily="18" charset="0"/>
            </a:endParaRPr>
          </a:p>
          <a:p>
            <a:pPr indent="271463"/>
            <a:r>
              <a:rPr lang="ru-RU" sz="1600" dirty="0">
                <a:latin typeface="Garamond" panose="02020404030301010803" pitchFamily="18" charset="0"/>
              </a:rPr>
              <a:t>http://www.svbgp.ru</a:t>
            </a:r>
            <a:r>
              <a:rPr lang="ru-RU" sz="1600" dirty="0" smtClean="0">
                <a:latin typeface="Garamond" panose="02020404030301010803" pitchFamily="18" charset="0"/>
              </a:rPr>
              <a:t>/</a:t>
            </a:r>
            <a:endParaRPr lang="en-US" sz="1600" dirty="0">
              <a:latin typeface="Garamond" panose="02020404030301010803" pitchFamily="18" charset="0"/>
            </a:endParaRPr>
          </a:p>
        </p:txBody>
      </p:sp>
      <p:pic>
        <p:nvPicPr>
          <p:cNvPr id="11" name="Picture 2" descr="C:\Users\Loki\Downloads\фон.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6328" y="202646"/>
            <a:ext cx="2310200" cy="1522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3453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8"/>
          <p:cNvSpPr txBox="1"/>
          <p:nvPr/>
        </p:nvSpPr>
        <p:spPr>
          <a:xfrm>
            <a:off x="1" y="532845"/>
            <a:ext cx="6366327" cy="437364"/>
          </a:xfrm>
          <a:prstGeom prst="rect">
            <a:avLst/>
          </a:prstGeom>
        </p:spPr>
        <p:txBody>
          <a:bodyPr wrap="square" lIns="0" tIns="0" rIns="0" bIns="0" rtlCol="0" anchor="t">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3218"/>
              </a:lnSpc>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Garamond" panose="02020404030301010803" pitchFamily="18" charset="0"/>
              </a:rPr>
              <a:t>THERAPY</a:t>
            </a:r>
          </a:p>
        </p:txBody>
      </p:sp>
      <p:cxnSp>
        <p:nvCxnSpPr>
          <p:cNvPr id="13" name="Прямая соединительная линия 12"/>
          <p:cNvCxnSpPr/>
          <p:nvPr/>
        </p:nvCxnSpPr>
        <p:spPr>
          <a:xfrm>
            <a:off x="0" y="6029325"/>
            <a:ext cx="9144000" cy="9525"/>
          </a:xfrm>
          <a:prstGeom prst="line">
            <a:avLst/>
          </a:prstGeom>
          <a:ln/>
        </p:spPr>
        <p:style>
          <a:lnRef idx="3">
            <a:schemeClr val="accent1"/>
          </a:lnRef>
          <a:fillRef idx="0">
            <a:schemeClr val="accent1"/>
          </a:fillRef>
          <a:effectRef idx="2">
            <a:schemeClr val="accent1"/>
          </a:effectRef>
          <a:fontRef idx="minor">
            <a:schemeClr val="tx1"/>
          </a:fontRef>
        </p:style>
      </p:cxnSp>
      <p:pic>
        <p:nvPicPr>
          <p:cNvPr id="19" name="Рисунок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138" y="6200775"/>
            <a:ext cx="690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ÐÐ°ÑÑÐ¸Ð½ÐºÐ¸ Ð¿Ð¾ Ð·Ð°Ð¿ÑÐ¾ÑÑ Ð³ÐµÑÐ± Ð°Ð¼ÑÑÑÐºÐ¾Ð¹ Ð¾Ð±Ð»Ð°ÑÑ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3630" y="6181725"/>
            <a:ext cx="442884" cy="5379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4"/>
          <p:cNvSpPr txBox="1"/>
          <p:nvPr/>
        </p:nvSpPr>
        <p:spPr>
          <a:xfrm>
            <a:off x="0" y="943214"/>
            <a:ext cx="6366328" cy="276999"/>
          </a:xfrm>
          <a:prstGeom prst="rect">
            <a:avLst/>
          </a:prstGeom>
        </p:spPr>
        <p:txBody>
          <a:bodyPr wrap="square" lIns="0" tIns="0" rIns="0" bIns="0" rtlCol="0" anchor="t">
            <a:spAutoFit/>
          </a:bodyPr>
          <a:lstStyle/>
          <a:p>
            <a:pPr algn="ctr"/>
            <a:r>
              <a:rPr lang="ru-RU" b="1" dirty="0" smtClean="0">
                <a:solidFill>
                  <a:schemeClr val="accent3">
                    <a:lumMod val="20000"/>
                    <a:lumOff val="80000"/>
                  </a:schemeClr>
                </a:solidFill>
                <a:latin typeface="Garamond" panose="02020404030301010803" pitchFamily="18" charset="0"/>
              </a:rPr>
              <a:t>(</a:t>
            </a:r>
            <a:r>
              <a:rPr lang="en-US" b="1" dirty="0">
                <a:solidFill>
                  <a:schemeClr val="accent3">
                    <a:lumMod val="20000"/>
                    <a:lumOff val="80000"/>
                  </a:schemeClr>
                </a:solidFill>
                <a:latin typeface="Garamond" panose="02020404030301010803" pitchFamily="18" charset="0"/>
              </a:rPr>
              <a:t>outpatient</a:t>
            </a:r>
            <a:r>
              <a:rPr lang="ru-RU" b="1" dirty="0">
                <a:solidFill>
                  <a:schemeClr val="accent3">
                    <a:lumMod val="20000"/>
                    <a:lumOff val="80000"/>
                  </a:schemeClr>
                </a:solidFill>
                <a:latin typeface="Garamond" panose="02020404030301010803" pitchFamily="18" charset="0"/>
              </a:rPr>
              <a:t> </a:t>
            </a:r>
            <a:r>
              <a:rPr lang="en-US" b="1" dirty="0">
                <a:solidFill>
                  <a:schemeClr val="accent3">
                    <a:lumMod val="20000"/>
                    <a:lumOff val="80000"/>
                  </a:schemeClr>
                </a:solidFill>
                <a:latin typeface="Garamond" panose="02020404030301010803" pitchFamily="18" charset="0"/>
              </a:rPr>
              <a:t>medical care</a:t>
            </a:r>
            <a:r>
              <a:rPr lang="ru-RU" b="1" dirty="0" smtClean="0">
                <a:solidFill>
                  <a:schemeClr val="accent3">
                    <a:lumMod val="20000"/>
                    <a:lumOff val="80000"/>
                  </a:schemeClr>
                </a:solidFill>
                <a:latin typeface="Garamond" panose="02020404030301010803" pitchFamily="18" charset="0"/>
              </a:rPr>
              <a:t>)</a:t>
            </a:r>
            <a:endParaRPr lang="ru-RU" sz="1200" dirty="0" smtClean="0">
              <a:latin typeface="Garamond" panose="02020404030301010803" pitchFamily="18" charset="0"/>
            </a:endParaRPr>
          </a:p>
        </p:txBody>
      </p:sp>
      <p:pic>
        <p:nvPicPr>
          <p:cNvPr id="11" name="Picture 2" descr="C:\Users\Loki\Downloads\фон.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6328" y="202646"/>
            <a:ext cx="2310200" cy="152280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4"/>
          <p:cNvSpPr txBox="1"/>
          <p:nvPr/>
        </p:nvSpPr>
        <p:spPr>
          <a:xfrm>
            <a:off x="334168" y="1712751"/>
            <a:ext cx="8475663" cy="4308872"/>
          </a:xfrm>
          <a:prstGeom prst="rect">
            <a:avLst/>
          </a:prstGeom>
        </p:spPr>
        <p:txBody>
          <a:bodyPr wrap="square" lIns="0" tIns="0" rIns="0" bIns="0" rtlCol="0" anchor="t">
            <a:spAutoFit/>
          </a:bodyPr>
          <a:lstStyle/>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autonomous healthcare institution of the Amur region</a:t>
            </a:r>
            <a:r>
              <a:rPr lang="ru-RU" sz="2000" b="1" dirty="0">
                <a:solidFill>
                  <a:schemeClr val="accent3">
                    <a:lumMod val="20000"/>
                    <a:lumOff val="80000"/>
                  </a:schemeClr>
                </a:solidFill>
                <a:latin typeface="Garamond" panose="02020404030301010803" pitchFamily="18" charset="0"/>
              </a:rPr>
              <a:t> </a:t>
            </a:r>
          </a:p>
          <a:p>
            <a:pPr indent="271463"/>
            <a:r>
              <a:rPr lang="en-US" sz="2000" b="1" dirty="0">
                <a:solidFill>
                  <a:schemeClr val="accent3">
                    <a:lumMod val="20000"/>
                    <a:lumOff val="80000"/>
                  </a:schemeClr>
                </a:solidFill>
                <a:latin typeface="Garamond" panose="02020404030301010803" pitchFamily="18" charset="0"/>
              </a:rPr>
              <a:t>"</a:t>
            </a:r>
            <a:r>
              <a:rPr lang="en-US" sz="2000" b="1" dirty="0" err="1">
                <a:solidFill>
                  <a:schemeClr val="accent3">
                    <a:lumMod val="20000"/>
                    <a:lumOff val="80000"/>
                  </a:schemeClr>
                </a:solidFill>
                <a:latin typeface="Garamond" panose="02020404030301010803" pitchFamily="18" charset="0"/>
              </a:rPr>
              <a:t>Belogorsk</a:t>
            </a:r>
            <a:r>
              <a:rPr lang="en-US" sz="2000" b="1" dirty="0">
                <a:solidFill>
                  <a:schemeClr val="accent3">
                    <a:lumMod val="20000"/>
                    <a:lumOff val="80000"/>
                  </a:schemeClr>
                </a:solidFill>
                <a:latin typeface="Garamond" panose="02020404030301010803" pitchFamily="18" charset="0"/>
              </a:rPr>
              <a:t> hospital"</a:t>
            </a:r>
            <a:r>
              <a:rPr lang="ru-RU" sz="2000" b="1" dirty="0">
                <a:solidFill>
                  <a:schemeClr val="accent3">
                    <a:lumMod val="20000"/>
                    <a:lumOff val="80000"/>
                  </a:schemeClr>
                </a:solidFill>
                <a:latin typeface="Garamond" panose="02020404030301010803" pitchFamily="18" charset="0"/>
              </a:rPr>
              <a:t>, </a:t>
            </a:r>
            <a:r>
              <a:rPr lang="en-US" sz="2000" b="1" dirty="0" err="1">
                <a:solidFill>
                  <a:schemeClr val="accent3">
                    <a:lumMod val="20000"/>
                    <a:lumOff val="80000"/>
                  </a:schemeClr>
                </a:solidFill>
                <a:latin typeface="Garamond" panose="02020404030301010803" pitchFamily="18" charset="0"/>
              </a:rPr>
              <a:t>Belogorsk</a:t>
            </a:r>
            <a:endParaRPr lang="ru-RU" sz="2000" b="1" dirty="0">
              <a:solidFill>
                <a:schemeClr val="accent3">
                  <a:lumMod val="20000"/>
                  <a:lumOff val="80000"/>
                </a:schemeClr>
              </a:solidFill>
              <a:latin typeface="Garamond" panose="02020404030301010803" pitchFamily="18" charset="0"/>
            </a:endParaRPr>
          </a:p>
          <a:p>
            <a:pPr indent="266700"/>
            <a:r>
              <a:rPr lang="en-US" sz="1600" dirty="0">
                <a:latin typeface="Garamond" panose="02020404030301010803" pitchFamily="18" charset="0"/>
              </a:rPr>
              <a:t>http://www.xn----7sbbbcjn2aoifygbe1ar2h5e8b.xn--p1ai/</a:t>
            </a:r>
          </a:p>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budgetary health institution of the Amur region</a:t>
            </a:r>
            <a:r>
              <a:rPr lang="ru-RU" sz="2000" b="1" dirty="0">
                <a:solidFill>
                  <a:schemeClr val="accent3">
                    <a:lumMod val="20000"/>
                    <a:lumOff val="80000"/>
                  </a:schemeClr>
                </a:solidFill>
                <a:latin typeface="Garamond" panose="02020404030301010803" pitchFamily="18" charset="0"/>
              </a:rPr>
              <a:t> </a:t>
            </a:r>
          </a:p>
          <a:p>
            <a:pPr indent="271463"/>
            <a:r>
              <a:rPr lang="en-US" sz="2000" b="1" dirty="0">
                <a:solidFill>
                  <a:schemeClr val="accent3">
                    <a:lumMod val="20000"/>
                    <a:lumOff val="80000"/>
                  </a:schemeClr>
                </a:solidFill>
                <a:latin typeface="Garamond" panose="02020404030301010803" pitchFamily="18" charset="0"/>
              </a:rPr>
              <a:t>"Zeya hospital named after B.E. </a:t>
            </a:r>
            <a:r>
              <a:rPr lang="en-US" sz="2000" b="1" dirty="0" err="1">
                <a:solidFill>
                  <a:schemeClr val="accent3">
                    <a:lumMod val="20000"/>
                    <a:lumOff val="80000"/>
                  </a:schemeClr>
                </a:solidFill>
                <a:latin typeface="Garamond" panose="02020404030301010803" pitchFamily="18" charset="0"/>
              </a:rPr>
              <a:t>Smirnova</a:t>
            </a:r>
            <a:r>
              <a:rPr lang="en-US" sz="2000" b="1" dirty="0">
                <a:solidFill>
                  <a:schemeClr val="accent3">
                    <a:lumMod val="20000"/>
                    <a:lumOff val="80000"/>
                  </a:schemeClr>
                </a:solidFill>
                <a:latin typeface="Garamond" panose="02020404030301010803" pitchFamily="18" charset="0"/>
              </a:rPr>
              <a:t>"</a:t>
            </a:r>
            <a:r>
              <a:rPr lang="ru-RU" sz="2000" b="1" dirty="0">
                <a:solidFill>
                  <a:schemeClr val="accent3">
                    <a:lumMod val="20000"/>
                    <a:lumOff val="80000"/>
                  </a:schemeClr>
                </a:solidFill>
                <a:latin typeface="Garamond" panose="02020404030301010803" pitchFamily="18" charset="0"/>
              </a:rPr>
              <a:t>, </a:t>
            </a:r>
            <a:r>
              <a:rPr lang="en-US" sz="2000" b="1" dirty="0">
                <a:solidFill>
                  <a:schemeClr val="accent3">
                    <a:lumMod val="20000"/>
                    <a:lumOff val="80000"/>
                  </a:schemeClr>
                </a:solidFill>
                <a:latin typeface="Garamond" panose="02020404030301010803" pitchFamily="18" charset="0"/>
              </a:rPr>
              <a:t>Zeya</a:t>
            </a:r>
            <a:endParaRPr lang="ru-RU" sz="2000" b="1" dirty="0">
              <a:solidFill>
                <a:schemeClr val="accent3">
                  <a:lumMod val="20000"/>
                  <a:lumOff val="80000"/>
                </a:schemeClr>
              </a:solidFill>
              <a:latin typeface="Garamond" panose="02020404030301010803" pitchFamily="18" charset="0"/>
            </a:endParaRPr>
          </a:p>
          <a:p>
            <a:pPr indent="266700"/>
            <a:r>
              <a:rPr lang="en-US" sz="1600" dirty="0">
                <a:latin typeface="Garamond" panose="02020404030301010803" pitchFamily="18" charset="0"/>
              </a:rPr>
              <a:t>http://cbzeya.ru/</a:t>
            </a:r>
            <a:endParaRPr lang="ru-RU" sz="1600" dirty="0">
              <a:latin typeface="Garamond" panose="02020404030301010803" pitchFamily="18" charset="0"/>
            </a:endParaRPr>
          </a:p>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budgetary health institution of the Amur region</a:t>
            </a:r>
            <a:r>
              <a:rPr lang="ru-RU" sz="2000" b="1" dirty="0">
                <a:solidFill>
                  <a:schemeClr val="accent3">
                    <a:lumMod val="20000"/>
                    <a:lumOff val="80000"/>
                  </a:schemeClr>
                </a:solidFill>
                <a:latin typeface="Garamond" panose="02020404030301010803" pitchFamily="18" charset="0"/>
              </a:rPr>
              <a:t> </a:t>
            </a:r>
          </a:p>
          <a:p>
            <a:pPr indent="271463"/>
            <a:r>
              <a:rPr lang="en-US" sz="2000" b="1" dirty="0">
                <a:solidFill>
                  <a:schemeClr val="accent3">
                    <a:lumMod val="20000"/>
                    <a:lumOff val="80000"/>
                  </a:schemeClr>
                </a:solidFill>
                <a:latin typeface="Garamond" panose="02020404030301010803" pitchFamily="18" charset="0"/>
              </a:rPr>
              <a:t>"</a:t>
            </a:r>
            <a:r>
              <a:rPr lang="en-US" sz="2000" b="1" dirty="0" err="1">
                <a:solidFill>
                  <a:schemeClr val="accent3">
                    <a:lumMod val="20000"/>
                    <a:lumOff val="80000"/>
                  </a:schemeClr>
                </a:solidFill>
                <a:latin typeface="Garamond" panose="02020404030301010803" pitchFamily="18" charset="0"/>
              </a:rPr>
              <a:t>Raichikhinsk</a:t>
            </a:r>
            <a:r>
              <a:rPr lang="en-US" sz="2000" b="1" dirty="0">
                <a:solidFill>
                  <a:schemeClr val="accent3">
                    <a:lumMod val="20000"/>
                    <a:lumOff val="80000"/>
                  </a:schemeClr>
                </a:solidFill>
                <a:latin typeface="Garamond" panose="02020404030301010803" pitchFamily="18" charset="0"/>
              </a:rPr>
              <a:t> city hospital"</a:t>
            </a:r>
            <a:r>
              <a:rPr lang="ru-RU" sz="2000" b="1" dirty="0">
                <a:solidFill>
                  <a:schemeClr val="accent3">
                    <a:lumMod val="20000"/>
                    <a:lumOff val="80000"/>
                  </a:schemeClr>
                </a:solidFill>
                <a:latin typeface="Garamond" panose="02020404030301010803" pitchFamily="18" charset="0"/>
              </a:rPr>
              <a:t>, </a:t>
            </a:r>
            <a:r>
              <a:rPr lang="en-US" sz="2000" b="1" dirty="0" err="1">
                <a:solidFill>
                  <a:schemeClr val="accent3">
                    <a:lumMod val="20000"/>
                    <a:lumOff val="80000"/>
                  </a:schemeClr>
                </a:solidFill>
                <a:latin typeface="Garamond" panose="02020404030301010803" pitchFamily="18" charset="0"/>
              </a:rPr>
              <a:t>Raichikhinsk</a:t>
            </a:r>
            <a:endParaRPr lang="en-US" sz="2000" b="1" dirty="0">
              <a:solidFill>
                <a:schemeClr val="accent3">
                  <a:lumMod val="20000"/>
                  <a:lumOff val="80000"/>
                </a:schemeClr>
              </a:solidFill>
              <a:latin typeface="Garamond" panose="02020404030301010803" pitchFamily="18" charset="0"/>
            </a:endParaRPr>
          </a:p>
          <a:p>
            <a:pPr indent="271463"/>
            <a:r>
              <a:rPr lang="en-US" sz="1600" dirty="0">
                <a:latin typeface="Garamond" panose="02020404030301010803" pitchFamily="18" charset="0"/>
              </a:rPr>
              <a:t>http://raigb.ru/</a:t>
            </a:r>
            <a:endParaRPr lang="ru-RU" sz="1600" dirty="0">
              <a:latin typeface="Garamond" panose="02020404030301010803" pitchFamily="18" charset="0"/>
            </a:endParaRPr>
          </a:p>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autonomous healthcare institution of the Amur region</a:t>
            </a:r>
            <a:r>
              <a:rPr lang="ru-RU" sz="2000" b="1" dirty="0">
                <a:solidFill>
                  <a:schemeClr val="accent3">
                    <a:lumMod val="20000"/>
                    <a:lumOff val="80000"/>
                  </a:schemeClr>
                </a:solidFill>
                <a:latin typeface="Garamond" panose="02020404030301010803" pitchFamily="18" charset="0"/>
              </a:rPr>
              <a:t> </a:t>
            </a:r>
          </a:p>
          <a:p>
            <a:pPr indent="271463"/>
            <a:r>
              <a:rPr lang="en-US" sz="2000" b="1" dirty="0">
                <a:solidFill>
                  <a:schemeClr val="accent3">
                    <a:lumMod val="20000"/>
                    <a:lumOff val="80000"/>
                  </a:schemeClr>
                </a:solidFill>
                <a:latin typeface="Garamond" panose="02020404030301010803" pitchFamily="18" charset="0"/>
              </a:rPr>
              <a:t>"</a:t>
            </a:r>
            <a:r>
              <a:rPr lang="en-US" sz="2000" b="1" dirty="0" err="1">
                <a:solidFill>
                  <a:schemeClr val="accent3">
                    <a:lumMod val="20000"/>
                    <a:lumOff val="80000"/>
                  </a:schemeClr>
                </a:solidFill>
                <a:latin typeface="Garamond" panose="02020404030301010803" pitchFamily="18" charset="0"/>
              </a:rPr>
              <a:t>Tynda</a:t>
            </a:r>
            <a:r>
              <a:rPr lang="en-US" sz="2000" b="1" dirty="0">
                <a:solidFill>
                  <a:schemeClr val="accent3">
                    <a:lumMod val="20000"/>
                    <a:lumOff val="80000"/>
                  </a:schemeClr>
                </a:solidFill>
                <a:latin typeface="Garamond" panose="02020404030301010803" pitchFamily="18" charset="0"/>
              </a:rPr>
              <a:t> hospital"</a:t>
            </a:r>
            <a:r>
              <a:rPr lang="ru-RU" sz="2000" b="1" dirty="0">
                <a:solidFill>
                  <a:schemeClr val="accent3">
                    <a:lumMod val="20000"/>
                    <a:lumOff val="80000"/>
                  </a:schemeClr>
                </a:solidFill>
                <a:latin typeface="Garamond" panose="02020404030301010803" pitchFamily="18" charset="0"/>
              </a:rPr>
              <a:t>, </a:t>
            </a:r>
            <a:r>
              <a:rPr lang="en-US" sz="2000" b="1" dirty="0" err="1">
                <a:solidFill>
                  <a:schemeClr val="accent3">
                    <a:lumMod val="20000"/>
                    <a:lumOff val="80000"/>
                  </a:schemeClr>
                </a:solidFill>
                <a:latin typeface="Garamond" panose="02020404030301010803" pitchFamily="18" charset="0"/>
              </a:rPr>
              <a:t>Tynda</a:t>
            </a:r>
            <a:r>
              <a:rPr lang="en-US" sz="2000" b="1" dirty="0">
                <a:solidFill>
                  <a:schemeClr val="accent3">
                    <a:lumMod val="20000"/>
                    <a:lumOff val="80000"/>
                  </a:schemeClr>
                </a:solidFill>
                <a:latin typeface="Garamond" panose="02020404030301010803" pitchFamily="18" charset="0"/>
              </a:rPr>
              <a:t> </a:t>
            </a:r>
          </a:p>
          <a:p>
            <a:pPr indent="271463"/>
            <a:r>
              <a:rPr lang="en-US" sz="1600" dirty="0">
                <a:latin typeface="Garamond" panose="02020404030301010803" pitchFamily="18" charset="0"/>
              </a:rPr>
              <a:t>http://www.crb-t.ru/</a:t>
            </a:r>
            <a:endParaRPr lang="ru-RU" sz="2000" dirty="0">
              <a:latin typeface="Garamond" panose="02020404030301010803" pitchFamily="18" charset="0"/>
            </a:endParaRPr>
          </a:p>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budgetary health institution of the Amur region</a:t>
            </a:r>
            <a:r>
              <a:rPr lang="ru-RU" sz="2000" b="1" dirty="0">
                <a:solidFill>
                  <a:schemeClr val="accent3">
                    <a:lumMod val="20000"/>
                    <a:lumOff val="80000"/>
                  </a:schemeClr>
                </a:solidFill>
                <a:latin typeface="Garamond" panose="02020404030301010803" pitchFamily="18" charset="0"/>
              </a:rPr>
              <a:t> </a:t>
            </a:r>
            <a:r>
              <a:rPr lang="en-US" sz="2000" b="1" dirty="0">
                <a:solidFill>
                  <a:schemeClr val="accent3">
                    <a:lumMod val="20000"/>
                    <a:lumOff val="80000"/>
                  </a:schemeClr>
                </a:solidFill>
                <a:latin typeface="Garamond" panose="02020404030301010803" pitchFamily="18" charset="0"/>
              </a:rPr>
              <a:t>"</a:t>
            </a:r>
            <a:r>
              <a:rPr lang="en-US" sz="2000" b="1" dirty="0" err="1">
                <a:solidFill>
                  <a:schemeClr val="accent3">
                    <a:lumMod val="20000"/>
                    <a:lumOff val="80000"/>
                  </a:schemeClr>
                </a:solidFill>
                <a:latin typeface="Garamond" panose="02020404030301010803" pitchFamily="18" charset="0"/>
              </a:rPr>
              <a:t>Shimanovsk</a:t>
            </a:r>
            <a:r>
              <a:rPr lang="en-US" sz="2000" b="1" dirty="0">
                <a:solidFill>
                  <a:schemeClr val="accent3">
                    <a:lumMod val="20000"/>
                    <a:lumOff val="80000"/>
                  </a:schemeClr>
                </a:solidFill>
                <a:latin typeface="Garamond" panose="02020404030301010803" pitchFamily="18" charset="0"/>
              </a:rPr>
              <a:t> hospital"</a:t>
            </a:r>
            <a:r>
              <a:rPr lang="ru-RU" sz="2000" b="1" dirty="0">
                <a:solidFill>
                  <a:schemeClr val="accent3">
                    <a:lumMod val="20000"/>
                    <a:lumOff val="80000"/>
                  </a:schemeClr>
                </a:solidFill>
                <a:latin typeface="Garamond" panose="02020404030301010803" pitchFamily="18" charset="0"/>
              </a:rPr>
              <a:t>, </a:t>
            </a:r>
            <a:r>
              <a:rPr lang="en-US" sz="2000" b="1" dirty="0" err="1">
                <a:solidFill>
                  <a:schemeClr val="accent3">
                    <a:lumMod val="20000"/>
                    <a:lumOff val="80000"/>
                  </a:schemeClr>
                </a:solidFill>
                <a:latin typeface="Garamond" panose="02020404030301010803" pitchFamily="18" charset="0"/>
              </a:rPr>
              <a:t>Shimanovsk</a:t>
            </a:r>
            <a:endParaRPr lang="en-US" sz="2000" b="1" dirty="0">
              <a:solidFill>
                <a:schemeClr val="accent3">
                  <a:lumMod val="20000"/>
                  <a:lumOff val="80000"/>
                </a:schemeClr>
              </a:solidFill>
              <a:latin typeface="Garamond" panose="02020404030301010803" pitchFamily="18" charset="0"/>
            </a:endParaRPr>
          </a:p>
          <a:p>
            <a:pPr indent="271463"/>
            <a:r>
              <a:rPr lang="en-US" sz="1600" dirty="0">
                <a:latin typeface="Garamond" panose="02020404030301010803" pitchFamily="18" charset="0"/>
              </a:rPr>
              <a:t>http://medshim.amur.medobl.ru/</a:t>
            </a:r>
          </a:p>
        </p:txBody>
      </p:sp>
    </p:spTree>
    <p:extLst>
      <p:ext uri="{BB962C8B-B14F-4D97-AF65-F5344CB8AC3E}">
        <p14:creationId xmlns:p14="http://schemas.microsoft.com/office/powerpoint/2010/main" val="32428227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oki\Downloads\pic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7350" y="303390"/>
            <a:ext cx="6120000" cy="367812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303390"/>
            <a:ext cx="9144000" cy="528734"/>
          </a:xfrm>
          <a:prstGeom prst="rect">
            <a:avLst/>
          </a:prstGeom>
        </p:spPr>
        <p:txBody>
          <a:bodyPr wrap="square" lIns="0" tIns="0" rIns="0" bIns="0" rtlCol="0" anchor="t">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4256"/>
              </a:lnSpc>
            </a:pP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Garamond" panose="02020404030301010803" pitchFamily="18" charset="0"/>
              </a:rPr>
              <a:t> </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Garamond" panose="02020404030301010803" pitchFamily="18" charset="0"/>
              </a:rPr>
              <a:t>REHABILITATION</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Garamond" panose="02020404030301010803" pitchFamily="18" charset="0"/>
            </a:endParaRPr>
          </a:p>
        </p:txBody>
      </p:sp>
      <p:sp>
        <p:nvSpPr>
          <p:cNvPr id="15" name="TextBox 4"/>
          <p:cNvSpPr txBox="1"/>
          <p:nvPr/>
        </p:nvSpPr>
        <p:spPr>
          <a:xfrm>
            <a:off x="334168" y="3846351"/>
            <a:ext cx="8475663" cy="1723549"/>
          </a:xfrm>
          <a:prstGeom prst="rect">
            <a:avLst/>
          </a:prstGeom>
        </p:spPr>
        <p:txBody>
          <a:bodyPr wrap="square" lIns="0" tIns="0" rIns="0" bIns="0" rtlCol="0" anchor="t">
            <a:spAutoFit/>
          </a:bodyPr>
          <a:lstStyle/>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autonomous healthcare institution of the Amur region </a:t>
            </a:r>
            <a:r>
              <a:rPr lang="en-US" sz="2000" b="1" dirty="0" smtClean="0">
                <a:solidFill>
                  <a:schemeClr val="accent3">
                    <a:lumMod val="20000"/>
                    <a:lumOff val="80000"/>
                  </a:schemeClr>
                </a:solidFill>
                <a:latin typeface="Garamond" panose="02020404030301010803" pitchFamily="18" charset="0"/>
              </a:rPr>
              <a:t>"Rehabilitation hospital"</a:t>
            </a:r>
            <a:r>
              <a:rPr lang="ru-RU" sz="2000" b="1" dirty="0" smtClean="0">
                <a:solidFill>
                  <a:schemeClr val="accent3">
                    <a:lumMod val="20000"/>
                    <a:lumOff val="80000"/>
                  </a:schemeClr>
                </a:solidFill>
                <a:latin typeface="Garamond" panose="02020404030301010803" pitchFamily="18" charset="0"/>
              </a:rPr>
              <a:t>, </a:t>
            </a:r>
            <a:r>
              <a:rPr lang="en-US" sz="2000" b="1" dirty="0" smtClean="0">
                <a:solidFill>
                  <a:schemeClr val="accent3">
                    <a:lumMod val="20000"/>
                    <a:lumOff val="80000"/>
                  </a:schemeClr>
                </a:solidFill>
                <a:latin typeface="Garamond" panose="02020404030301010803" pitchFamily="18" charset="0"/>
              </a:rPr>
              <a:t>Blagoveshchensk</a:t>
            </a:r>
            <a:endParaRPr lang="ru-RU" sz="2000" b="1" dirty="0" smtClean="0">
              <a:solidFill>
                <a:schemeClr val="accent3">
                  <a:lumMod val="20000"/>
                  <a:lumOff val="80000"/>
                </a:schemeClr>
              </a:solidFill>
              <a:latin typeface="Garamond" panose="02020404030301010803" pitchFamily="18" charset="0"/>
            </a:endParaRPr>
          </a:p>
          <a:p>
            <a:pPr indent="271463"/>
            <a:r>
              <a:rPr lang="en-US" sz="1600" dirty="0" smtClean="0">
                <a:solidFill>
                  <a:prstClr val="white"/>
                </a:solidFill>
                <a:latin typeface="Garamond" panose="02020404030301010803" pitchFamily="18" charset="0"/>
              </a:rPr>
              <a:t>https</a:t>
            </a:r>
            <a:r>
              <a:rPr lang="en-US" sz="1600" dirty="0">
                <a:solidFill>
                  <a:prstClr val="white"/>
                </a:solidFill>
                <a:latin typeface="Garamond" panose="02020404030301010803" pitchFamily="18" charset="0"/>
              </a:rPr>
              <a:t>://sbis.ru/contragents/2801243707/280101001</a:t>
            </a:r>
            <a:endParaRPr lang="ru-RU" sz="2000" b="1" dirty="0">
              <a:solidFill>
                <a:schemeClr val="accent3">
                  <a:lumMod val="20000"/>
                  <a:lumOff val="80000"/>
                </a:schemeClr>
              </a:solidFill>
              <a:latin typeface="Garamond" panose="02020404030301010803" pitchFamily="18" charset="0"/>
            </a:endParaRPr>
          </a:p>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autonomous healthcare institution of the Amur region</a:t>
            </a:r>
            <a:r>
              <a:rPr lang="ru-RU" sz="2000" b="1" dirty="0" smtClean="0">
                <a:solidFill>
                  <a:schemeClr val="accent3">
                    <a:lumMod val="20000"/>
                    <a:lumOff val="80000"/>
                  </a:schemeClr>
                </a:solidFill>
                <a:latin typeface="Garamond" panose="02020404030301010803" pitchFamily="18" charset="0"/>
              </a:rPr>
              <a:t> </a:t>
            </a:r>
            <a:r>
              <a:rPr lang="en-US" sz="2000" b="1" dirty="0" smtClean="0">
                <a:solidFill>
                  <a:schemeClr val="accent3">
                    <a:lumMod val="20000"/>
                    <a:lumOff val="80000"/>
                  </a:schemeClr>
                </a:solidFill>
                <a:latin typeface="Garamond" panose="02020404030301010803" pitchFamily="18" charset="0"/>
              </a:rPr>
              <a:t>“Hospital of </a:t>
            </a:r>
            <a:r>
              <a:rPr lang="en-US" sz="2000" b="1" dirty="0" err="1">
                <a:solidFill>
                  <a:schemeClr val="accent3">
                    <a:lumMod val="20000"/>
                    <a:lumOff val="80000"/>
                  </a:schemeClr>
                </a:solidFill>
                <a:latin typeface="Garamond" panose="02020404030301010803" pitchFamily="18" charset="0"/>
              </a:rPr>
              <a:t>Ivanovka</a:t>
            </a:r>
            <a:r>
              <a:rPr lang="en-US" sz="2000" b="1" dirty="0" smtClean="0">
                <a:solidFill>
                  <a:schemeClr val="accent3">
                    <a:lumMod val="20000"/>
                    <a:lumOff val="80000"/>
                  </a:schemeClr>
                </a:solidFill>
                <a:latin typeface="Garamond" panose="02020404030301010803" pitchFamily="18" charset="0"/>
              </a:rPr>
              <a:t>"</a:t>
            </a:r>
            <a:r>
              <a:rPr lang="ru-RU" sz="2000" b="1" dirty="0" smtClean="0">
                <a:solidFill>
                  <a:schemeClr val="accent3">
                    <a:lumMod val="20000"/>
                    <a:lumOff val="80000"/>
                  </a:schemeClr>
                </a:solidFill>
                <a:latin typeface="Garamond" panose="02020404030301010803" pitchFamily="18" charset="0"/>
              </a:rPr>
              <a:t>, </a:t>
            </a:r>
            <a:r>
              <a:rPr lang="en-US" sz="2000" b="1" dirty="0" err="1" smtClean="0">
                <a:solidFill>
                  <a:schemeClr val="accent3">
                    <a:lumMod val="20000"/>
                    <a:lumOff val="80000"/>
                  </a:schemeClr>
                </a:solidFill>
                <a:latin typeface="Garamond" panose="02020404030301010803" pitchFamily="18" charset="0"/>
              </a:rPr>
              <a:t>Ivanovka</a:t>
            </a:r>
            <a:endParaRPr lang="ru-RU" sz="2000" b="1" dirty="0" smtClean="0">
              <a:solidFill>
                <a:schemeClr val="accent3">
                  <a:lumMod val="20000"/>
                  <a:lumOff val="80000"/>
                </a:schemeClr>
              </a:solidFill>
              <a:latin typeface="Garamond" panose="02020404030301010803" pitchFamily="18" charset="0"/>
            </a:endParaRPr>
          </a:p>
          <a:p>
            <a:pPr indent="271463"/>
            <a:r>
              <a:rPr lang="en-US" sz="1600" dirty="0" smtClean="0">
                <a:latin typeface="Garamond" panose="02020404030301010803" pitchFamily="18" charset="0"/>
              </a:rPr>
              <a:t>http ://www.ivancrb.ru/</a:t>
            </a:r>
            <a:endParaRPr lang="ru-RU" sz="1400" dirty="0" smtClean="0">
              <a:latin typeface="Garamond" panose="02020404030301010803" pitchFamily="18" charset="0"/>
            </a:endParaRPr>
          </a:p>
        </p:txBody>
      </p:sp>
      <p:cxnSp>
        <p:nvCxnSpPr>
          <p:cNvPr id="9" name="Прямая соединительная линия 8"/>
          <p:cNvCxnSpPr/>
          <p:nvPr/>
        </p:nvCxnSpPr>
        <p:spPr>
          <a:xfrm>
            <a:off x="0" y="6029325"/>
            <a:ext cx="9144000" cy="9525"/>
          </a:xfrm>
          <a:prstGeom prst="line">
            <a:avLst/>
          </a:prstGeom>
          <a:ln/>
        </p:spPr>
        <p:style>
          <a:lnRef idx="3">
            <a:schemeClr val="accent1"/>
          </a:lnRef>
          <a:fillRef idx="0">
            <a:schemeClr val="accent1"/>
          </a:fillRef>
          <a:effectRef idx="2">
            <a:schemeClr val="accent1"/>
          </a:effectRef>
          <a:fontRef idx="minor">
            <a:schemeClr val="tx1"/>
          </a:fontRef>
        </p:style>
      </p:cxnSp>
      <p:pic>
        <p:nvPicPr>
          <p:cNvPr id="13" name="Рисунок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138" y="6200775"/>
            <a:ext cx="690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ÐÐ°ÑÑÐ¸Ð½ÐºÐ¸ Ð¿Ð¾ Ð·Ð°Ð¿ÑÐ¾ÑÑ Ð³ÐµÑÐ± Ð°Ð¼ÑÑÑÐºÐ¾Ð¹ Ð¾Ð±Ð»Ð°ÑÑ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3630" y="6181725"/>
            <a:ext cx="442884" cy="537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0386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Группа 14"/>
          <p:cNvGrpSpPr/>
          <p:nvPr/>
        </p:nvGrpSpPr>
        <p:grpSpPr>
          <a:xfrm>
            <a:off x="107269" y="109118"/>
            <a:ext cx="1800000" cy="1800000"/>
            <a:chOff x="2724508" y="2048801"/>
            <a:chExt cx="1232450" cy="1204494"/>
          </a:xfrm>
        </p:grpSpPr>
        <p:grpSp>
          <p:nvGrpSpPr>
            <p:cNvPr id="16" name="Group 3"/>
            <p:cNvGrpSpPr/>
            <p:nvPr/>
          </p:nvGrpSpPr>
          <p:grpSpPr>
            <a:xfrm>
              <a:off x="2724508" y="2048801"/>
              <a:ext cx="1232450" cy="1204494"/>
              <a:chOff x="0" y="0"/>
              <a:chExt cx="6350000" cy="6350000"/>
            </a:xfrm>
          </p:grpSpPr>
          <p:sp>
            <p:nvSpPr>
              <p:cNvPr id="20"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p:spPr>
            <p:style>
              <a:lnRef idx="1">
                <a:schemeClr val="accent6"/>
              </a:lnRef>
              <a:fillRef idx="3">
                <a:schemeClr val="accent6"/>
              </a:fillRef>
              <a:effectRef idx="2">
                <a:schemeClr val="accent6"/>
              </a:effectRef>
              <a:fontRef idx="minor">
                <a:schemeClr val="lt1"/>
              </a:fontRef>
            </p:style>
          </p:sp>
        </p:grpSp>
        <p:grpSp>
          <p:nvGrpSpPr>
            <p:cNvPr id="17" name="Group 10"/>
            <p:cNvGrpSpPr/>
            <p:nvPr/>
          </p:nvGrpSpPr>
          <p:grpSpPr>
            <a:xfrm>
              <a:off x="2819688" y="2224276"/>
              <a:ext cx="1042089" cy="1018450"/>
              <a:chOff x="0" y="0"/>
              <a:chExt cx="6350000" cy="6350000"/>
            </a:xfrm>
          </p:grpSpPr>
          <p:sp>
            <p:nvSpPr>
              <p:cNvPr id="19"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p:spPr>
            <p:style>
              <a:lnRef idx="0">
                <a:schemeClr val="accent2"/>
              </a:lnRef>
              <a:fillRef idx="3">
                <a:schemeClr val="accent2"/>
              </a:fillRef>
              <a:effectRef idx="3">
                <a:schemeClr val="accent2"/>
              </a:effectRef>
              <a:fontRef idx="minor">
                <a:schemeClr val="lt1"/>
              </a:fontRef>
            </p:style>
          </p:sp>
        </p:grpSp>
        <p:pic>
          <p:nvPicPr>
            <p:cNvPr id="18" name="Picture 31"/>
            <p:cNvPicPr>
              <a:picLocks noChangeAspect="1"/>
            </p:cNvPicPr>
            <p:nvPr/>
          </p:nvPicPr>
          <p:blipFill>
            <a:blip r:embed="rId2" cstate="print">
              <a:duotone>
                <a:schemeClr val="accent6">
                  <a:shade val="45000"/>
                  <a:satMod val="135000"/>
                </a:schemeClr>
                <a:prstClr val="white"/>
              </a:duotone>
            </a:blip>
            <a:srcRect/>
            <a:stretch>
              <a:fillRect/>
            </a:stretch>
          </p:blipFill>
          <p:spPr>
            <a:xfrm>
              <a:off x="2932962" y="2481427"/>
              <a:ext cx="815541" cy="538257"/>
            </a:xfrm>
            <a:prstGeom prst="rect">
              <a:avLst/>
            </a:prstGeom>
          </p:spPr>
        </p:pic>
      </p:grpSp>
      <p:sp>
        <p:nvSpPr>
          <p:cNvPr id="21" name="Заголовок 1"/>
          <p:cNvSpPr>
            <a:spLocks noGrp="1"/>
          </p:cNvSpPr>
          <p:nvPr>
            <p:ph type="ctrTitle"/>
          </p:nvPr>
        </p:nvSpPr>
        <p:spPr>
          <a:xfrm>
            <a:off x="0" y="2023794"/>
            <a:ext cx="9144000" cy="34598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182880"/>
            <a:r>
              <a:rPr lang="en-US" sz="3600" dirty="0">
                <a:solidFill>
                  <a:schemeClr val="tx2">
                    <a:lumMod val="90000"/>
                  </a:schemeClr>
                </a:solidFill>
                <a:latin typeface="Garamond" panose="02020404030301010803" pitchFamily="18" charset="0"/>
              </a:rPr>
              <a:t>CONTACT A SPECIALIST FROM YOUR CHOSEN HEALTH FACILITY TO DECIDE ON THE FORM </a:t>
            </a:r>
            <a:br>
              <a:rPr lang="en-US" sz="3600" dirty="0">
                <a:solidFill>
                  <a:schemeClr val="tx2">
                    <a:lumMod val="90000"/>
                  </a:schemeClr>
                </a:solidFill>
                <a:latin typeface="Garamond" panose="02020404030301010803" pitchFamily="18" charset="0"/>
              </a:rPr>
            </a:br>
            <a:r>
              <a:rPr lang="en-US" sz="3600" dirty="0">
                <a:solidFill>
                  <a:schemeClr val="tx2">
                    <a:lumMod val="90000"/>
                  </a:schemeClr>
                </a:solidFill>
                <a:latin typeface="Garamond" panose="02020404030301010803" pitchFamily="18" charset="0"/>
              </a:rPr>
              <a:t>OF MEDICAL TREATMENT YOU NEED AND FOR PREPARING DOCUMENTS FOR YOUR VISIT </a:t>
            </a:r>
            <a:r>
              <a:rPr lang="en-US" sz="3600" dirty="0" smtClean="0">
                <a:solidFill>
                  <a:schemeClr val="tx2">
                    <a:lumMod val="90000"/>
                  </a:schemeClr>
                </a:solidFill>
                <a:latin typeface="Garamond" panose="02020404030301010803" pitchFamily="18" charset="0"/>
              </a:rPr>
              <a:t>TO amur region</a:t>
            </a:r>
            <a:endParaRPr lang="en-US" sz="3600" dirty="0">
              <a:solidFill>
                <a:schemeClr val="tx2">
                  <a:lumMod val="90000"/>
                </a:schemeClr>
              </a:solidFill>
              <a:latin typeface="Garamond" panose="02020404030301010803" pitchFamily="18" charset="0"/>
            </a:endParaRPr>
          </a:p>
        </p:txBody>
      </p:sp>
      <p:cxnSp>
        <p:nvCxnSpPr>
          <p:cNvPr id="13" name="Прямая соединительная линия 12"/>
          <p:cNvCxnSpPr/>
          <p:nvPr/>
        </p:nvCxnSpPr>
        <p:spPr>
          <a:xfrm>
            <a:off x="0" y="6029325"/>
            <a:ext cx="9144000" cy="9525"/>
          </a:xfrm>
          <a:prstGeom prst="line">
            <a:avLst/>
          </a:prstGeom>
          <a:ln/>
        </p:spPr>
        <p:style>
          <a:lnRef idx="3">
            <a:schemeClr val="accent1"/>
          </a:lnRef>
          <a:fillRef idx="0">
            <a:schemeClr val="accent1"/>
          </a:fillRef>
          <a:effectRef idx="2">
            <a:schemeClr val="accent1"/>
          </a:effectRef>
          <a:fontRef idx="minor">
            <a:schemeClr val="tx1"/>
          </a:fontRef>
        </p:style>
      </p:cxnSp>
      <p:pic>
        <p:nvPicPr>
          <p:cNvPr id="22" name="Рисунок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138" y="6200775"/>
            <a:ext cx="690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6" descr="ÐÐ°ÑÑÐ¸Ð½ÐºÐ¸ Ð¿Ð¾ Ð·Ð°Ð¿ÑÐ¾ÑÑ Ð³ÐµÑÐ± Ð°Ð¼ÑÑÑÐºÐ¾Ð¹ Ð¾Ð±Ð»Ð°ÑÑ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3630" y="6181725"/>
            <a:ext cx="442884" cy="537916"/>
          </a:xfrm>
          <a:prstGeom prst="rect">
            <a:avLst/>
          </a:prstGeom>
          <a:noFill/>
          <a:extLst>
            <a:ext uri="{909E8E84-426E-40DD-AFC4-6F175D3DCCD1}">
              <a14:hiddenFill xmlns:a14="http://schemas.microsoft.com/office/drawing/2010/main">
                <a:solidFill>
                  <a:srgbClr val="FFFFFF"/>
                </a:solidFill>
              </a14:hiddenFill>
            </a:ext>
          </a:extLst>
        </p:spPr>
      </p:pic>
      <p:sp>
        <p:nvSpPr>
          <p:cNvPr id="12" name="Заголовок 1"/>
          <p:cNvSpPr txBox="1">
            <a:spLocks/>
          </p:cNvSpPr>
          <p:nvPr/>
        </p:nvSpPr>
        <p:spPr>
          <a:xfrm>
            <a:off x="1" y="521736"/>
            <a:ext cx="9143999" cy="910190"/>
          </a:xfrm>
          <a:prstGeom prst="rect">
            <a:avLst/>
          </a:prstGeom>
        </p:spPr>
        <p:txBody>
          <a:bodyPr vert="horz" lIns="45720" tIns="0" rIns="45720" bIns="0" anchor="b">
            <a:normAutofit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marL="182880" defTabSz="914400" fontAlgn="auto">
              <a:spcAft>
                <a:spcPts val="0"/>
              </a:spcAft>
            </a:pPr>
            <a:r>
              <a:rPr lang="ru-RU" sz="6000" cap="none"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TT Norms ExtraBold"/>
              </a:rPr>
              <a:t>  </a:t>
            </a:r>
            <a:r>
              <a:rPr lang="en-US" sz="6000" cap="none"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TT Norms ExtraBold"/>
              </a:rPr>
              <a:t>STEP II</a:t>
            </a:r>
            <a:endParaRPr lang="ru-RU" sz="4000" cap="none"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T Norms ExtraBold"/>
            </a:endParaRPr>
          </a:p>
        </p:txBody>
      </p:sp>
    </p:spTree>
    <p:extLst>
      <p:ext uri="{BB962C8B-B14F-4D97-AF65-F5344CB8AC3E}">
        <p14:creationId xmlns:p14="http://schemas.microsoft.com/office/powerpoint/2010/main" val="3303650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6"/>
          <p:cNvSpPr txBox="1"/>
          <p:nvPr/>
        </p:nvSpPr>
        <p:spPr>
          <a:xfrm>
            <a:off x="0" y="178564"/>
            <a:ext cx="9144000" cy="689741"/>
          </a:xfrm>
          <a:prstGeom prst="rect">
            <a:avLst/>
          </a:prstGeom>
        </p:spPr>
        <p:txBody>
          <a:bodyPr wrap="square" lIns="0" tIns="0" rIns="0" bIns="0" rtlCol="0" anchor="t">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914400" eaLnBrk="1" fontAlgn="auto" hangingPunct="1">
              <a:lnSpc>
                <a:spcPts val="6240"/>
              </a:lnSpc>
              <a:spcBef>
                <a:spcPts val="0"/>
              </a:spcBef>
              <a:spcAft>
                <a:spcPts val="0"/>
              </a:spcAft>
            </a:pPr>
            <a:r>
              <a:rPr lang="en-US" sz="3200" b="1"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TT Norms ExtraBold"/>
              </a:rPr>
              <a:t>GETTING MEDICAL TREATMENT </a:t>
            </a:r>
          </a:p>
        </p:txBody>
      </p:sp>
      <p:sp>
        <p:nvSpPr>
          <p:cNvPr id="27" name="Скругленный прямоугольник 26"/>
          <p:cNvSpPr/>
          <p:nvPr/>
        </p:nvSpPr>
        <p:spPr>
          <a:xfrm>
            <a:off x="666455" y="1095470"/>
            <a:ext cx="7811087" cy="130492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solidFill>
                  <a:schemeClr val="bg2">
                    <a:lumMod val="75000"/>
                  </a:schemeClr>
                </a:solidFill>
                <a:latin typeface="Garamond" panose="02020404030301010803" pitchFamily="18" charset="0"/>
              </a:rPr>
              <a:t>In the Amur Region, you can get medical care on an outpatient </a:t>
            </a:r>
            <a:endParaRPr lang="en-US" sz="2000" dirty="0" smtClean="0">
              <a:solidFill>
                <a:schemeClr val="bg2">
                  <a:lumMod val="75000"/>
                </a:schemeClr>
              </a:solidFill>
              <a:latin typeface="Garamond" panose="02020404030301010803" pitchFamily="18" charset="0"/>
            </a:endParaRPr>
          </a:p>
          <a:p>
            <a:pPr algn="ctr"/>
            <a:r>
              <a:rPr lang="en-US" sz="2000" dirty="0" smtClean="0">
                <a:solidFill>
                  <a:schemeClr val="bg2">
                    <a:lumMod val="75000"/>
                  </a:schemeClr>
                </a:solidFill>
                <a:latin typeface="Garamond" panose="02020404030301010803" pitchFamily="18" charset="0"/>
              </a:rPr>
              <a:t>and </a:t>
            </a:r>
            <a:r>
              <a:rPr lang="en-US" sz="2000" dirty="0">
                <a:solidFill>
                  <a:schemeClr val="bg2">
                    <a:lumMod val="75000"/>
                  </a:schemeClr>
                </a:solidFill>
                <a:latin typeface="Garamond" panose="02020404030301010803" pitchFamily="18" charset="0"/>
              </a:rPr>
              <a:t>inpatient basis.</a:t>
            </a:r>
            <a:r>
              <a:rPr lang="ru-RU" sz="2000" dirty="0" smtClean="0">
                <a:solidFill>
                  <a:schemeClr val="bg2">
                    <a:lumMod val="75000"/>
                  </a:schemeClr>
                </a:solidFill>
                <a:latin typeface="Garamond" panose="02020404030301010803" pitchFamily="18" charset="0"/>
              </a:rPr>
              <a:t> </a:t>
            </a:r>
            <a:endParaRPr lang="en-US" sz="2000" dirty="0">
              <a:solidFill>
                <a:schemeClr val="bg2">
                  <a:lumMod val="75000"/>
                </a:schemeClr>
              </a:solidFill>
              <a:latin typeface="Garamond" panose="02020404030301010803" pitchFamily="18" charset="0"/>
            </a:endParaRPr>
          </a:p>
        </p:txBody>
      </p:sp>
      <p:sp>
        <p:nvSpPr>
          <p:cNvPr id="2" name="Скругленная прямоугольная выноска 1"/>
          <p:cNvSpPr/>
          <p:nvPr/>
        </p:nvSpPr>
        <p:spPr>
          <a:xfrm rot="10800000">
            <a:off x="719136" y="2924175"/>
            <a:ext cx="3808442" cy="2647950"/>
          </a:xfrm>
          <a:prstGeom prst="wedgeRoundRectCallout">
            <a:avLst/>
          </a:prstGeom>
        </p:spPr>
        <p:style>
          <a:lnRef idx="1">
            <a:schemeClr val="accent2"/>
          </a:lnRef>
          <a:fillRef idx="2">
            <a:schemeClr val="accent2"/>
          </a:fillRef>
          <a:effectRef idx="1">
            <a:schemeClr val="accent2"/>
          </a:effectRef>
          <a:fontRef idx="minor">
            <a:schemeClr val="dk1"/>
          </a:fontRef>
        </p:style>
        <p:txBody>
          <a:bodyPr rtlCol="0" anchor="b" anchorCtr="0">
            <a:scene3d>
              <a:camera prst="orthographicFront">
                <a:rot lat="0" lon="0" rev="10799999"/>
              </a:camera>
              <a:lightRig rig="threePt" dir="t"/>
            </a:scene3d>
          </a:bodyPr>
          <a:lstStyle/>
          <a:p>
            <a:pPr algn="ctr"/>
            <a:r>
              <a:rPr lang="en-US" sz="2000" b="1" dirty="0" smtClean="0">
                <a:solidFill>
                  <a:schemeClr val="bg2">
                    <a:lumMod val="75000"/>
                  </a:schemeClr>
                </a:solidFill>
                <a:latin typeface="Garamond" panose="02020404030301010803" pitchFamily="18" charset="0"/>
              </a:rPr>
              <a:t>OUTPATIENT</a:t>
            </a:r>
            <a:endParaRPr lang="ru-RU" sz="2000" b="1" dirty="0" smtClean="0">
              <a:solidFill>
                <a:schemeClr val="bg2">
                  <a:lumMod val="75000"/>
                </a:schemeClr>
              </a:solidFill>
              <a:latin typeface="Garamond" panose="02020404030301010803" pitchFamily="18" charset="0"/>
            </a:endParaRPr>
          </a:p>
          <a:p>
            <a:pPr algn="ctr"/>
            <a:r>
              <a:rPr lang="en-US" sz="2000" b="1" dirty="0" smtClean="0">
                <a:solidFill>
                  <a:schemeClr val="bg2">
                    <a:lumMod val="75000"/>
                  </a:schemeClr>
                </a:solidFill>
                <a:latin typeface="Garamond" panose="02020404030301010803" pitchFamily="18" charset="0"/>
              </a:rPr>
              <a:t>MEDICAL </a:t>
            </a:r>
            <a:r>
              <a:rPr lang="en-US" sz="2000" b="1" dirty="0">
                <a:solidFill>
                  <a:schemeClr val="bg2">
                    <a:lumMod val="75000"/>
                  </a:schemeClr>
                </a:solidFill>
                <a:latin typeface="Garamond" panose="02020404030301010803" pitchFamily="18" charset="0"/>
              </a:rPr>
              <a:t>CARE</a:t>
            </a:r>
            <a:endParaRPr lang="en-US" sz="2000" b="1" dirty="0" smtClean="0">
              <a:solidFill>
                <a:schemeClr val="bg2">
                  <a:lumMod val="75000"/>
                </a:schemeClr>
              </a:solidFill>
              <a:latin typeface="Garamond" panose="02020404030301010803" pitchFamily="18" charset="0"/>
            </a:endParaRPr>
          </a:p>
          <a:p>
            <a:pPr algn="ctr"/>
            <a:endParaRPr lang="en-US" dirty="0" smtClean="0">
              <a:solidFill>
                <a:schemeClr val="bg2">
                  <a:lumMod val="75000"/>
                </a:schemeClr>
              </a:solidFill>
              <a:latin typeface="Garamond" panose="02020404030301010803" pitchFamily="18" charset="0"/>
            </a:endParaRPr>
          </a:p>
          <a:p>
            <a:pPr algn="ctr"/>
            <a:r>
              <a:rPr lang="en-US" dirty="0" smtClean="0">
                <a:solidFill>
                  <a:schemeClr val="bg2">
                    <a:lumMod val="75000"/>
                  </a:schemeClr>
                </a:solidFill>
                <a:latin typeface="Garamond" panose="02020404030301010803" pitchFamily="18" charset="0"/>
              </a:rPr>
              <a:t>Get your health check-up within </a:t>
            </a:r>
          </a:p>
          <a:p>
            <a:pPr algn="ctr"/>
            <a:r>
              <a:rPr lang="en-US" dirty="0" smtClean="0">
                <a:solidFill>
                  <a:schemeClr val="bg2">
                    <a:lumMod val="75000"/>
                  </a:schemeClr>
                </a:solidFill>
                <a:latin typeface="Garamond" panose="02020404030301010803" pitchFamily="18" charset="0"/>
              </a:rPr>
              <a:t>2-3 days while you are on vacation</a:t>
            </a:r>
            <a:endParaRPr lang="ru-RU" sz="1400" dirty="0" smtClean="0">
              <a:solidFill>
                <a:schemeClr val="bg2">
                  <a:lumMod val="75000"/>
                </a:schemeClr>
              </a:solidFill>
              <a:latin typeface="Garamond" panose="02020404030301010803" pitchFamily="18" charset="0"/>
            </a:endParaRPr>
          </a:p>
          <a:p>
            <a:pPr algn="ctr"/>
            <a:r>
              <a:rPr lang="ru-RU" sz="1200" dirty="0" smtClean="0">
                <a:solidFill>
                  <a:schemeClr val="bg2">
                    <a:lumMod val="75000"/>
                  </a:schemeClr>
                </a:solidFill>
                <a:latin typeface="Garamond" panose="02020404030301010803" pitchFamily="18" charset="0"/>
              </a:rPr>
              <a:t>(с</a:t>
            </a:r>
            <a:r>
              <a:rPr lang="en-US" sz="1200" dirty="0" smtClean="0">
                <a:solidFill>
                  <a:schemeClr val="bg2">
                    <a:lumMod val="75000"/>
                  </a:schemeClr>
                </a:solidFill>
                <a:latin typeface="Garamond" panose="02020404030301010803" pitchFamily="18" charset="0"/>
              </a:rPr>
              <a:t>heck </a:t>
            </a:r>
            <a:r>
              <a:rPr lang="en-US" sz="1200" dirty="0">
                <a:solidFill>
                  <a:schemeClr val="bg2">
                    <a:lumMod val="75000"/>
                  </a:schemeClr>
                </a:solidFill>
                <a:latin typeface="Garamond" panose="02020404030301010803" pitchFamily="18" charset="0"/>
              </a:rPr>
              <a:t>a healthcare facility </a:t>
            </a:r>
            <a:r>
              <a:rPr lang="en-US" sz="1200" dirty="0" smtClean="0">
                <a:solidFill>
                  <a:schemeClr val="bg2">
                    <a:lumMod val="75000"/>
                  </a:schemeClr>
                </a:solidFill>
                <a:latin typeface="Garamond" panose="02020404030301010803" pitchFamily="18" charset="0"/>
              </a:rPr>
              <a:t>website</a:t>
            </a:r>
            <a:endParaRPr lang="ru-RU" sz="1200" dirty="0" smtClean="0">
              <a:solidFill>
                <a:schemeClr val="bg2">
                  <a:lumMod val="75000"/>
                </a:schemeClr>
              </a:solidFill>
              <a:latin typeface="Garamond" panose="02020404030301010803" pitchFamily="18" charset="0"/>
            </a:endParaRPr>
          </a:p>
          <a:p>
            <a:pPr algn="ctr"/>
            <a:r>
              <a:rPr lang="en-US" sz="1200" dirty="0" smtClean="0">
                <a:solidFill>
                  <a:schemeClr val="bg2">
                    <a:lumMod val="75000"/>
                  </a:schemeClr>
                </a:solidFill>
                <a:latin typeface="Garamond" panose="02020404030301010803" pitchFamily="18" charset="0"/>
              </a:rPr>
              <a:t> </a:t>
            </a:r>
            <a:r>
              <a:rPr lang="en-US" sz="1200" dirty="0">
                <a:solidFill>
                  <a:schemeClr val="bg2">
                    <a:lumMod val="75000"/>
                  </a:schemeClr>
                </a:solidFill>
                <a:latin typeface="Garamond" panose="02020404030301010803" pitchFamily="18" charset="0"/>
              </a:rPr>
              <a:t>for more </a:t>
            </a:r>
            <a:r>
              <a:rPr lang="en-US" sz="1200" dirty="0" smtClean="0">
                <a:solidFill>
                  <a:schemeClr val="bg2">
                    <a:lumMod val="75000"/>
                  </a:schemeClr>
                </a:solidFill>
                <a:latin typeface="Garamond" panose="02020404030301010803" pitchFamily="18" charset="0"/>
              </a:rPr>
              <a:t>information</a:t>
            </a:r>
            <a:r>
              <a:rPr lang="ru-RU" sz="1200" dirty="0" smtClean="0">
                <a:solidFill>
                  <a:schemeClr val="bg2">
                    <a:lumMod val="75000"/>
                  </a:schemeClr>
                </a:solidFill>
                <a:latin typeface="Garamond" panose="02020404030301010803" pitchFamily="18" charset="0"/>
              </a:rPr>
              <a:t>)</a:t>
            </a:r>
            <a:endParaRPr lang="en-US" sz="1200" dirty="0" smtClean="0">
              <a:solidFill>
                <a:schemeClr val="bg2">
                  <a:lumMod val="75000"/>
                </a:schemeClr>
              </a:solidFill>
              <a:latin typeface="Garamond" panose="02020404030301010803" pitchFamily="18" charset="0"/>
            </a:endParaRPr>
          </a:p>
        </p:txBody>
      </p:sp>
      <p:sp>
        <p:nvSpPr>
          <p:cNvPr id="29" name="Скругленная прямоугольная выноска 28"/>
          <p:cNvSpPr/>
          <p:nvPr/>
        </p:nvSpPr>
        <p:spPr>
          <a:xfrm rot="10800000">
            <a:off x="4669100" y="2924175"/>
            <a:ext cx="3808442" cy="2647950"/>
          </a:xfrm>
          <a:prstGeom prst="wedgeRoundRectCallout">
            <a:avLst/>
          </a:prstGeom>
        </p:spPr>
        <p:style>
          <a:lnRef idx="1">
            <a:schemeClr val="accent2"/>
          </a:lnRef>
          <a:fillRef idx="2">
            <a:schemeClr val="accent2"/>
          </a:fillRef>
          <a:effectRef idx="1">
            <a:schemeClr val="accent2"/>
          </a:effectRef>
          <a:fontRef idx="minor">
            <a:schemeClr val="dk1"/>
          </a:fontRef>
        </p:style>
        <p:txBody>
          <a:bodyPr rtlCol="0" anchor="b" anchorCtr="0">
            <a:scene3d>
              <a:camera prst="orthographicFront">
                <a:rot lat="0" lon="0" rev="10799999"/>
              </a:camera>
              <a:lightRig rig="threePt" dir="t"/>
            </a:scene3d>
          </a:bodyPr>
          <a:lstStyle/>
          <a:p>
            <a:pPr algn="ctr"/>
            <a:r>
              <a:rPr lang="en-US" sz="2000" b="1" dirty="0" smtClean="0">
                <a:solidFill>
                  <a:schemeClr val="bg2">
                    <a:lumMod val="75000"/>
                  </a:schemeClr>
                </a:solidFill>
                <a:latin typeface="Garamond" panose="02020404030301010803" pitchFamily="18" charset="0"/>
              </a:rPr>
              <a:t>INPATIENT</a:t>
            </a:r>
            <a:endParaRPr lang="ru-RU" sz="2000" b="1" dirty="0" smtClean="0">
              <a:solidFill>
                <a:schemeClr val="bg2">
                  <a:lumMod val="75000"/>
                </a:schemeClr>
              </a:solidFill>
              <a:latin typeface="Garamond" panose="02020404030301010803" pitchFamily="18" charset="0"/>
            </a:endParaRPr>
          </a:p>
          <a:p>
            <a:pPr algn="ctr"/>
            <a:r>
              <a:rPr lang="en-US" sz="2000" b="1" dirty="0" smtClean="0">
                <a:solidFill>
                  <a:schemeClr val="bg2">
                    <a:lumMod val="75000"/>
                  </a:schemeClr>
                </a:solidFill>
                <a:latin typeface="Garamond" panose="02020404030301010803" pitchFamily="18" charset="0"/>
              </a:rPr>
              <a:t> </a:t>
            </a:r>
            <a:r>
              <a:rPr lang="en-US" sz="2000" b="1" dirty="0">
                <a:solidFill>
                  <a:schemeClr val="bg2">
                    <a:lumMod val="75000"/>
                  </a:schemeClr>
                </a:solidFill>
                <a:latin typeface="Garamond" panose="02020404030301010803" pitchFamily="18" charset="0"/>
              </a:rPr>
              <a:t>MEDICAL CARE</a:t>
            </a:r>
          </a:p>
          <a:p>
            <a:pPr algn="ctr"/>
            <a:endParaRPr lang="ru-RU" dirty="0" smtClean="0">
              <a:solidFill>
                <a:schemeClr val="bg2">
                  <a:lumMod val="75000"/>
                </a:schemeClr>
              </a:solidFill>
              <a:latin typeface="Garamond" panose="02020404030301010803" pitchFamily="18" charset="0"/>
            </a:endParaRPr>
          </a:p>
          <a:p>
            <a:pPr algn="ctr"/>
            <a:r>
              <a:rPr lang="en-US" dirty="0" smtClean="0">
                <a:solidFill>
                  <a:schemeClr val="bg2">
                    <a:lumMod val="75000"/>
                  </a:schemeClr>
                </a:solidFill>
                <a:latin typeface="Garamond" panose="02020404030301010803" pitchFamily="18" charset="0"/>
              </a:rPr>
              <a:t>Choose a health facility according to the medical procedure you are seeking and come to Russia for hospital admission</a:t>
            </a:r>
            <a:endParaRPr lang="ru-RU" dirty="0" smtClean="0">
              <a:solidFill>
                <a:schemeClr val="bg2">
                  <a:lumMod val="75000"/>
                </a:schemeClr>
              </a:solidFill>
              <a:latin typeface="Garamond" panose="02020404030301010803" pitchFamily="18" charset="0"/>
            </a:endParaRPr>
          </a:p>
          <a:p>
            <a:pPr algn="ctr"/>
            <a:r>
              <a:rPr lang="ru-RU" sz="1200" dirty="0" smtClean="0">
                <a:solidFill>
                  <a:schemeClr val="bg2">
                    <a:lumMod val="75000"/>
                  </a:schemeClr>
                </a:solidFill>
                <a:latin typeface="Garamond" panose="02020404030301010803" pitchFamily="18" charset="0"/>
              </a:rPr>
              <a:t>(</a:t>
            </a:r>
            <a:r>
              <a:rPr lang="ru-RU" sz="1200" dirty="0">
                <a:solidFill>
                  <a:schemeClr val="bg2">
                    <a:lumMod val="75000"/>
                  </a:schemeClr>
                </a:solidFill>
                <a:latin typeface="Garamond" panose="02020404030301010803" pitchFamily="18" charset="0"/>
              </a:rPr>
              <a:t>с</a:t>
            </a:r>
            <a:r>
              <a:rPr lang="en-US" sz="1200" dirty="0">
                <a:solidFill>
                  <a:schemeClr val="bg2">
                    <a:lumMod val="75000"/>
                  </a:schemeClr>
                </a:solidFill>
                <a:latin typeface="Garamond" panose="02020404030301010803" pitchFamily="18" charset="0"/>
              </a:rPr>
              <a:t>heck a healthcare facility website</a:t>
            </a:r>
            <a:endParaRPr lang="ru-RU" sz="1200" dirty="0">
              <a:solidFill>
                <a:schemeClr val="bg2">
                  <a:lumMod val="75000"/>
                </a:schemeClr>
              </a:solidFill>
              <a:latin typeface="Garamond" panose="02020404030301010803" pitchFamily="18" charset="0"/>
            </a:endParaRPr>
          </a:p>
          <a:p>
            <a:pPr algn="ctr"/>
            <a:r>
              <a:rPr lang="en-US" sz="1200" dirty="0">
                <a:solidFill>
                  <a:schemeClr val="bg2">
                    <a:lumMod val="75000"/>
                  </a:schemeClr>
                </a:solidFill>
                <a:latin typeface="Garamond" panose="02020404030301010803" pitchFamily="18" charset="0"/>
              </a:rPr>
              <a:t> for more information</a:t>
            </a:r>
            <a:r>
              <a:rPr lang="ru-RU" sz="1200" dirty="0" smtClean="0">
                <a:solidFill>
                  <a:schemeClr val="bg2">
                    <a:lumMod val="75000"/>
                  </a:schemeClr>
                </a:solidFill>
                <a:latin typeface="Garamond" panose="02020404030301010803" pitchFamily="18" charset="0"/>
              </a:rPr>
              <a:t>)</a:t>
            </a:r>
            <a:endParaRPr lang="ru-RU" sz="1400" dirty="0">
              <a:solidFill>
                <a:schemeClr val="bg2">
                  <a:lumMod val="75000"/>
                </a:schemeClr>
              </a:solidFill>
              <a:latin typeface="Garamond" panose="02020404030301010803" pitchFamily="18" charset="0"/>
            </a:endParaRPr>
          </a:p>
        </p:txBody>
      </p:sp>
      <p:cxnSp>
        <p:nvCxnSpPr>
          <p:cNvPr id="11" name="Прямая соединительная линия 10"/>
          <p:cNvCxnSpPr/>
          <p:nvPr/>
        </p:nvCxnSpPr>
        <p:spPr>
          <a:xfrm>
            <a:off x="0" y="6029325"/>
            <a:ext cx="9144000" cy="9525"/>
          </a:xfrm>
          <a:prstGeom prst="line">
            <a:avLst/>
          </a:prstGeom>
          <a:ln/>
        </p:spPr>
        <p:style>
          <a:lnRef idx="3">
            <a:schemeClr val="accent1"/>
          </a:lnRef>
          <a:fillRef idx="0">
            <a:schemeClr val="accent1"/>
          </a:fillRef>
          <a:effectRef idx="2">
            <a:schemeClr val="accent1"/>
          </a:effectRef>
          <a:fontRef idx="minor">
            <a:schemeClr val="tx1"/>
          </a:fontRef>
        </p:style>
      </p:cxnSp>
      <p:pic>
        <p:nvPicPr>
          <p:cNvPr id="12" name="Рисунок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138" y="6200775"/>
            <a:ext cx="690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ÐÐ°ÑÑÐ¸Ð½ÐºÐ¸ Ð¿Ð¾ Ð·Ð°Ð¿ÑÐ¾ÑÑ Ð³ÐµÑÐ± Ð°Ð¼ÑÑÑÐºÐ¾Ð¹ Ð¾Ð±Ð»Ð°ÑÑ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3630" y="6181725"/>
            <a:ext cx="442884" cy="537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2653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4"/>
          <p:cNvSpPr txBox="1"/>
          <p:nvPr/>
        </p:nvSpPr>
        <p:spPr>
          <a:xfrm>
            <a:off x="352425" y="377502"/>
            <a:ext cx="8486775" cy="4924425"/>
          </a:xfrm>
          <a:prstGeom prst="rect">
            <a:avLst/>
          </a:prstGeom>
        </p:spPr>
        <p:txBody>
          <a:bodyPr wrap="square" lIns="0" tIns="0" rIns="0" bIns="0" rtlCol="0" anchor="t">
            <a:spAutoFit/>
          </a:bodyPr>
          <a:lstStyle/>
          <a:p>
            <a:pPr indent="361950"/>
            <a:r>
              <a:rPr lang="en-US" sz="3200" b="1" dirty="0" smtClean="0">
                <a:solidFill>
                  <a:schemeClr val="accent3">
                    <a:lumMod val="20000"/>
                    <a:lumOff val="80000"/>
                  </a:schemeClr>
                </a:solidFill>
                <a:latin typeface="Garamond" panose="02020404030301010803" pitchFamily="18" charset="0"/>
              </a:rPr>
              <a:t>1. Check the section "medical tourism” on the health care facility web-site;</a:t>
            </a:r>
          </a:p>
          <a:p>
            <a:pPr indent="361950"/>
            <a:endParaRPr lang="en-US" sz="3200" b="1" dirty="0" smtClean="0">
              <a:solidFill>
                <a:schemeClr val="accent3">
                  <a:lumMod val="20000"/>
                  <a:lumOff val="80000"/>
                </a:schemeClr>
              </a:solidFill>
              <a:latin typeface="Garamond" panose="02020404030301010803" pitchFamily="18" charset="0"/>
            </a:endParaRPr>
          </a:p>
          <a:p>
            <a:pPr indent="361950"/>
            <a:r>
              <a:rPr lang="en-US" sz="3200" b="1" dirty="0" smtClean="0">
                <a:solidFill>
                  <a:schemeClr val="accent3">
                    <a:lumMod val="20000"/>
                    <a:lumOff val="80000"/>
                  </a:schemeClr>
                </a:solidFill>
                <a:latin typeface="Garamond" panose="02020404030301010803" pitchFamily="18" charset="0"/>
              </a:rPr>
              <a:t>2. Read the information;</a:t>
            </a:r>
          </a:p>
          <a:p>
            <a:pPr indent="361950"/>
            <a:endParaRPr lang="en-US" sz="3200" b="1" dirty="0" smtClean="0">
              <a:solidFill>
                <a:schemeClr val="accent3">
                  <a:lumMod val="20000"/>
                  <a:lumOff val="80000"/>
                </a:schemeClr>
              </a:solidFill>
              <a:latin typeface="Garamond" panose="02020404030301010803" pitchFamily="18" charset="0"/>
            </a:endParaRPr>
          </a:p>
          <a:p>
            <a:pPr indent="361950"/>
            <a:r>
              <a:rPr lang="en-US" sz="3200" b="1" dirty="0" smtClean="0">
                <a:solidFill>
                  <a:schemeClr val="accent3">
                    <a:lumMod val="20000"/>
                    <a:lumOff val="80000"/>
                  </a:schemeClr>
                </a:solidFill>
                <a:latin typeface="Garamond" panose="02020404030301010803" pitchFamily="18" charset="0"/>
              </a:rPr>
              <a:t>3. Make a request through a phone call or email;</a:t>
            </a:r>
          </a:p>
          <a:p>
            <a:pPr indent="361950"/>
            <a:endParaRPr lang="en-US" sz="3200" b="1" dirty="0" smtClean="0">
              <a:solidFill>
                <a:schemeClr val="accent3">
                  <a:lumMod val="20000"/>
                  <a:lumOff val="80000"/>
                </a:schemeClr>
              </a:solidFill>
              <a:latin typeface="Garamond" panose="02020404030301010803" pitchFamily="18" charset="0"/>
            </a:endParaRPr>
          </a:p>
          <a:p>
            <a:pPr indent="361950"/>
            <a:r>
              <a:rPr lang="en-US" sz="3200" b="1" dirty="0" smtClean="0">
                <a:solidFill>
                  <a:schemeClr val="accent3">
                    <a:lumMod val="20000"/>
                    <a:lumOff val="80000"/>
                  </a:schemeClr>
                </a:solidFill>
                <a:latin typeface="Garamond" panose="02020404030301010803" pitchFamily="18" charset="0"/>
              </a:rPr>
              <a:t>4. Get a confirmation for treatment and follow the instructions to apply for a visa.</a:t>
            </a:r>
            <a:endParaRPr lang="en-US" sz="3200" b="1" dirty="0">
              <a:solidFill>
                <a:schemeClr val="accent3">
                  <a:lumMod val="20000"/>
                  <a:lumOff val="80000"/>
                </a:schemeClr>
              </a:solidFill>
              <a:latin typeface="Garamond" panose="02020404030301010803" pitchFamily="18" charset="0"/>
            </a:endParaRPr>
          </a:p>
        </p:txBody>
      </p:sp>
      <p:cxnSp>
        <p:nvCxnSpPr>
          <p:cNvPr id="7" name="Прямая соединительная линия 6"/>
          <p:cNvCxnSpPr/>
          <p:nvPr/>
        </p:nvCxnSpPr>
        <p:spPr>
          <a:xfrm>
            <a:off x="0" y="6029325"/>
            <a:ext cx="9144000" cy="9525"/>
          </a:xfrm>
          <a:prstGeom prst="line">
            <a:avLst/>
          </a:prstGeom>
          <a:ln/>
        </p:spPr>
        <p:style>
          <a:lnRef idx="3">
            <a:schemeClr val="accent1"/>
          </a:lnRef>
          <a:fillRef idx="0">
            <a:schemeClr val="accent1"/>
          </a:fillRef>
          <a:effectRef idx="2">
            <a:schemeClr val="accent1"/>
          </a:effectRef>
          <a:fontRef idx="minor">
            <a:schemeClr val="tx1"/>
          </a:fontRef>
        </p:style>
      </p:cxnSp>
      <p:pic>
        <p:nvPicPr>
          <p:cNvPr id="9" name="Рисунок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138" y="6200775"/>
            <a:ext cx="690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ÐÐ°ÑÑÐ¸Ð½ÐºÐ¸ Ð¿Ð¾ Ð·Ð°Ð¿ÑÐ¾ÑÑ Ð³ÐµÑÐ± Ð°Ð¼ÑÑÑÐºÐ¾Ð¹ Ð¾Ð±Ð»Ð°ÑÑ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3630" y="6181725"/>
            <a:ext cx="442884" cy="537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8474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Заголовок 1"/>
          <p:cNvSpPr>
            <a:spLocks noGrp="1"/>
          </p:cNvSpPr>
          <p:nvPr>
            <p:ph type="ctrTitle"/>
          </p:nvPr>
        </p:nvSpPr>
        <p:spPr>
          <a:xfrm>
            <a:off x="0" y="2170154"/>
            <a:ext cx="9143999" cy="2257168"/>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182880"/>
            <a:r>
              <a:rPr lang="en-US" dirty="0">
                <a:solidFill>
                  <a:schemeClr val="tx2">
                    <a:lumMod val="90000"/>
                  </a:schemeClr>
                </a:solidFill>
                <a:latin typeface="Garamond" panose="02020404030301010803" pitchFamily="18" charset="0"/>
              </a:rPr>
              <a:t>SELECT THE BEST TYPE OF TRANSPORTATION </a:t>
            </a:r>
            <a:br>
              <a:rPr lang="en-US" dirty="0">
                <a:solidFill>
                  <a:schemeClr val="tx2">
                    <a:lumMod val="90000"/>
                  </a:schemeClr>
                </a:solidFill>
                <a:latin typeface="Garamond" panose="02020404030301010803" pitchFamily="18" charset="0"/>
              </a:rPr>
            </a:br>
            <a:r>
              <a:rPr lang="en-US" dirty="0">
                <a:solidFill>
                  <a:schemeClr val="tx2">
                    <a:lumMod val="90000"/>
                  </a:schemeClr>
                </a:solidFill>
                <a:latin typeface="Garamond" panose="02020404030301010803" pitchFamily="18" charset="0"/>
              </a:rPr>
              <a:t>AND ACCOMMODATION </a:t>
            </a:r>
            <a:endParaRPr lang="ru-RU" cap="none"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T Norms ExtraBold"/>
            </a:endParaRPr>
          </a:p>
        </p:txBody>
      </p:sp>
      <p:grpSp>
        <p:nvGrpSpPr>
          <p:cNvPr id="14" name="Группа 13"/>
          <p:cNvGrpSpPr/>
          <p:nvPr/>
        </p:nvGrpSpPr>
        <p:grpSpPr>
          <a:xfrm>
            <a:off x="90266" y="107924"/>
            <a:ext cx="1800000" cy="1800000"/>
            <a:chOff x="4572000" y="2085798"/>
            <a:chExt cx="1232450" cy="1204494"/>
          </a:xfrm>
        </p:grpSpPr>
        <p:grpSp>
          <p:nvGrpSpPr>
            <p:cNvPr id="15" name="Group 3"/>
            <p:cNvGrpSpPr/>
            <p:nvPr/>
          </p:nvGrpSpPr>
          <p:grpSpPr>
            <a:xfrm>
              <a:off x="4572000" y="2085798"/>
              <a:ext cx="1232450" cy="1204494"/>
              <a:chOff x="0" y="0"/>
              <a:chExt cx="6350000" cy="6350000"/>
            </a:xfrm>
          </p:grpSpPr>
          <p:sp>
            <p:nvSpPr>
              <p:cNvPr id="19"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p:spPr>
            <p:style>
              <a:lnRef idx="1">
                <a:schemeClr val="accent6"/>
              </a:lnRef>
              <a:fillRef idx="3">
                <a:schemeClr val="accent6"/>
              </a:fillRef>
              <a:effectRef idx="2">
                <a:schemeClr val="accent6"/>
              </a:effectRef>
              <a:fontRef idx="minor">
                <a:schemeClr val="lt1"/>
              </a:fontRef>
            </p:style>
          </p:sp>
        </p:grpSp>
        <p:grpSp>
          <p:nvGrpSpPr>
            <p:cNvPr id="16" name="Group 10"/>
            <p:cNvGrpSpPr/>
            <p:nvPr/>
          </p:nvGrpSpPr>
          <p:grpSpPr>
            <a:xfrm>
              <a:off x="4667180" y="2261273"/>
              <a:ext cx="1042089" cy="1018450"/>
              <a:chOff x="0" y="0"/>
              <a:chExt cx="6350000" cy="6350000"/>
            </a:xfrm>
          </p:grpSpPr>
          <p:sp>
            <p:nvSpPr>
              <p:cNvPr id="18"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p:spPr>
            <p:style>
              <a:lnRef idx="0">
                <a:schemeClr val="accent2"/>
              </a:lnRef>
              <a:fillRef idx="3">
                <a:schemeClr val="accent2"/>
              </a:fillRef>
              <a:effectRef idx="3">
                <a:schemeClr val="accent2"/>
              </a:effectRef>
              <a:fontRef idx="minor">
                <a:schemeClr val="lt1"/>
              </a:fontRef>
            </p:style>
          </p:sp>
        </p:grpSp>
        <p:pic>
          <p:nvPicPr>
            <p:cNvPr id="17" name="Picture 34"/>
            <p:cNvPicPr>
              <a:picLocks noChangeAspect="1"/>
            </p:cNvPicPr>
            <p:nvPr/>
          </p:nvPicPr>
          <p:blipFill>
            <a:blip r:embed="rId2" cstate="print">
              <a:duotone>
                <a:schemeClr val="accent6">
                  <a:shade val="45000"/>
                  <a:satMod val="135000"/>
                </a:schemeClr>
                <a:prstClr val="white"/>
              </a:duotone>
            </a:blip>
            <a:srcRect/>
            <a:stretch>
              <a:fillRect/>
            </a:stretch>
          </p:blipFill>
          <p:spPr>
            <a:xfrm>
              <a:off x="4815695" y="2466544"/>
              <a:ext cx="745059" cy="521541"/>
            </a:xfrm>
            <a:prstGeom prst="rect">
              <a:avLst/>
            </a:prstGeom>
          </p:spPr>
        </p:pic>
      </p:grpSp>
      <p:cxnSp>
        <p:nvCxnSpPr>
          <p:cNvPr id="13" name="Прямая соединительная линия 12"/>
          <p:cNvCxnSpPr/>
          <p:nvPr/>
        </p:nvCxnSpPr>
        <p:spPr>
          <a:xfrm>
            <a:off x="0" y="6029325"/>
            <a:ext cx="9144000" cy="9525"/>
          </a:xfrm>
          <a:prstGeom prst="line">
            <a:avLst/>
          </a:prstGeom>
          <a:ln/>
        </p:spPr>
        <p:style>
          <a:lnRef idx="3">
            <a:schemeClr val="accent1"/>
          </a:lnRef>
          <a:fillRef idx="0">
            <a:schemeClr val="accent1"/>
          </a:fillRef>
          <a:effectRef idx="2">
            <a:schemeClr val="accent1"/>
          </a:effectRef>
          <a:fontRef idx="minor">
            <a:schemeClr val="tx1"/>
          </a:fontRef>
        </p:style>
      </p:cxnSp>
      <p:pic>
        <p:nvPicPr>
          <p:cNvPr id="21" name="Рисунок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138" y="6200775"/>
            <a:ext cx="690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 descr="ÐÐ°ÑÑÐ¸Ð½ÐºÐ¸ Ð¿Ð¾ Ð·Ð°Ð¿ÑÐ¾ÑÑ Ð³ÐµÑÐ± Ð°Ð¼ÑÑÑÐºÐ¾Ð¹ Ð¾Ð±Ð»Ð°ÑÑ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3630" y="6181725"/>
            <a:ext cx="442884" cy="537916"/>
          </a:xfrm>
          <a:prstGeom prst="rect">
            <a:avLst/>
          </a:prstGeom>
          <a:noFill/>
          <a:extLst>
            <a:ext uri="{909E8E84-426E-40DD-AFC4-6F175D3DCCD1}">
              <a14:hiddenFill xmlns:a14="http://schemas.microsoft.com/office/drawing/2010/main">
                <a:solidFill>
                  <a:srgbClr val="FFFFFF"/>
                </a:solidFill>
              </a14:hiddenFill>
            </a:ext>
          </a:extLst>
        </p:spPr>
      </p:pic>
      <p:sp>
        <p:nvSpPr>
          <p:cNvPr id="12" name="Заголовок 1"/>
          <p:cNvSpPr txBox="1">
            <a:spLocks/>
          </p:cNvSpPr>
          <p:nvPr/>
        </p:nvSpPr>
        <p:spPr>
          <a:xfrm>
            <a:off x="1" y="521736"/>
            <a:ext cx="9143999" cy="910190"/>
          </a:xfrm>
          <a:prstGeom prst="rect">
            <a:avLst/>
          </a:prstGeom>
        </p:spPr>
        <p:txBody>
          <a:bodyPr vert="horz" lIns="45720" tIns="0" rIns="45720" bIns="0" anchor="b">
            <a:normAutofit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marL="182880" defTabSz="914400" fontAlgn="auto">
              <a:spcAft>
                <a:spcPts val="0"/>
              </a:spcAft>
            </a:pPr>
            <a:r>
              <a:rPr lang="ru-RU" sz="6000" cap="none"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TT Norms ExtraBold"/>
              </a:rPr>
              <a:t>  </a:t>
            </a:r>
            <a:r>
              <a:rPr lang="en-US" sz="6000" cap="none"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TT Norms ExtraBold"/>
              </a:rPr>
              <a:t>STEP III</a:t>
            </a:r>
            <a:endParaRPr lang="ru-RU" sz="4000" cap="none"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T Norms ExtraBold"/>
            </a:endParaRPr>
          </a:p>
        </p:txBody>
      </p:sp>
    </p:spTree>
    <p:extLst>
      <p:ext uri="{BB962C8B-B14F-4D97-AF65-F5344CB8AC3E}">
        <p14:creationId xmlns:p14="http://schemas.microsoft.com/office/powerpoint/2010/main" val="26459661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13.stc.all.kpcdn.net/share/i/12/10762823/inx960x640.jpg"/>
          <p:cNvPicPr>
            <a:picLocks noChangeAspect="1" noChangeArrowheads="1"/>
          </p:cNvPicPr>
          <p:nvPr/>
        </p:nvPicPr>
        <p:blipFill rotWithShape="1">
          <a:blip r:embed="rId2">
            <a:extLst>
              <a:ext uri="{28A0092B-C50C-407E-A947-70E740481C1C}">
                <a14:useLocalDpi xmlns:a14="http://schemas.microsoft.com/office/drawing/2010/main" val="0"/>
              </a:ext>
            </a:extLst>
          </a:blip>
          <a:srcRect l="7570" t="33594" r="2431" b="7969"/>
          <a:stretch/>
        </p:blipFill>
        <p:spPr bwMode="auto">
          <a:xfrm>
            <a:off x="4924038" y="273186"/>
            <a:ext cx="3960000" cy="171418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3"/>
          <p:cNvSpPr txBox="1"/>
          <p:nvPr/>
        </p:nvSpPr>
        <p:spPr>
          <a:xfrm>
            <a:off x="2" y="345071"/>
            <a:ext cx="4924036" cy="422936"/>
          </a:xfrm>
          <a:prstGeom prst="rect">
            <a:avLst/>
          </a:prstGeom>
        </p:spPr>
        <p:txBody>
          <a:bodyPr wrap="square" lIns="0" tIns="0" rIns="0" bIns="0" rtlCol="0" anchor="t">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3218"/>
              </a:lnSpc>
            </a:pPr>
            <a:r>
              <a:rPr lang="pt-BR" sz="3200" b="1"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Garamond" panose="02020404030301010803" pitchFamily="18" charset="0"/>
              </a:rPr>
              <a:t>TRANSPORTATION</a:t>
            </a:r>
            <a:endParaRPr lang="pt-BR" sz="3200" b="1"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Garamond" panose="02020404030301010803" pitchFamily="18" charset="0"/>
            </a:endParaRPr>
          </a:p>
        </p:txBody>
      </p:sp>
      <p:sp>
        <p:nvSpPr>
          <p:cNvPr id="14" name="TextBox 5"/>
          <p:cNvSpPr txBox="1"/>
          <p:nvPr/>
        </p:nvSpPr>
        <p:spPr>
          <a:xfrm>
            <a:off x="1" y="996607"/>
            <a:ext cx="5038338" cy="738664"/>
          </a:xfrm>
          <a:prstGeom prst="rect">
            <a:avLst/>
          </a:prstGeom>
        </p:spPr>
        <p:txBody>
          <a:bodyPr wrap="square" lIns="0" tIns="0" rIns="0" bIns="0" rtlCol="0" anchor="t">
            <a:spAutoFit/>
          </a:bodyPr>
          <a:lstStyle/>
          <a:p>
            <a:pPr algn="ctr"/>
            <a:r>
              <a:rPr lang="en-US" sz="2400" b="1" dirty="0">
                <a:solidFill>
                  <a:schemeClr val="accent1">
                    <a:lumMod val="20000"/>
                    <a:lumOff val="80000"/>
                  </a:schemeClr>
                </a:solidFill>
                <a:latin typeface="Garamond" panose="02020404030301010803" pitchFamily="18" charset="0"/>
              </a:rPr>
              <a:t>If you arrived in Blagoveshchensk</a:t>
            </a:r>
          </a:p>
          <a:p>
            <a:pPr algn="ctr"/>
            <a:r>
              <a:rPr lang="en-US" sz="2400" b="1" dirty="0">
                <a:solidFill>
                  <a:schemeClr val="accent1">
                    <a:lumMod val="20000"/>
                    <a:lumOff val="80000"/>
                  </a:schemeClr>
                </a:solidFill>
                <a:latin typeface="Garamond" panose="02020404030301010803" pitchFamily="18" charset="0"/>
              </a:rPr>
              <a:t>by plane:</a:t>
            </a:r>
            <a:endParaRPr lang="en-US" sz="2000" b="1" i="0" dirty="0">
              <a:solidFill>
                <a:schemeClr val="accent1">
                  <a:lumMod val="20000"/>
                  <a:lumOff val="80000"/>
                </a:schemeClr>
              </a:solidFill>
              <a:latin typeface="Garamond" panose="02020404030301010803" pitchFamily="18" charset="0"/>
            </a:endParaRPr>
          </a:p>
        </p:txBody>
      </p:sp>
      <p:grpSp>
        <p:nvGrpSpPr>
          <p:cNvPr id="15" name="Group 5"/>
          <p:cNvGrpSpPr/>
          <p:nvPr/>
        </p:nvGrpSpPr>
        <p:grpSpPr>
          <a:xfrm rot="1076541">
            <a:off x="4250716" y="4514858"/>
            <a:ext cx="1396059" cy="191052"/>
            <a:chOff x="0" y="0"/>
            <a:chExt cx="1163580" cy="508000"/>
          </a:xfrm>
        </p:grpSpPr>
        <p:sp>
          <p:nvSpPr>
            <p:cNvPr id="16" name="Freeform 6"/>
            <p:cNvSpPr/>
            <p:nvPr/>
          </p:nvSpPr>
          <p:spPr>
            <a:xfrm>
              <a:off x="0" y="215900"/>
              <a:ext cx="867670" cy="76200"/>
            </a:xfrm>
            <a:custGeom>
              <a:avLst/>
              <a:gdLst/>
              <a:ahLst/>
              <a:cxnLst/>
              <a:rect l="l" t="t" r="r" b="b"/>
              <a:pathLst>
                <a:path w="867670" h="76200">
                  <a:moveTo>
                    <a:pt x="0" y="0"/>
                  </a:moveTo>
                  <a:lnTo>
                    <a:pt x="867670" y="0"/>
                  </a:lnTo>
                  <a:lnTo>
                    <a:pt x="867670" y="76200"/>
                  </a:lnTo>
                  <a:lnTo>
                    <a:pt x="0" y="76200"/>
                  </a:lnTo>
                  <a:close/>
                </a:path>
              </a:pathLst>
            </a:custGeom>
            <a:solidFill>
              <a:srgbClr val="FFFFFF"/>
            </a:solidFill>
          </p:spPr>
        </p:sp>
        <p:sp>
          <p:nvSpPr>
            <p:cNvPr id="17" name="Freeform 7"/>
            <p:cNvSpPr/>
            <p:nvPr/>
          </p:nvSpPr>
          <p:spPr>
            <a:xfrm>
              <a:off x="788930" y="1270"/>
              <a:ext cx="374650" cy="505460"/>
            </a:xfrm>
            <a:custGeom>
              <a:avLst/>
              <a:gdLst/>
              <a:ahLst/>
              <a:cxnLst/>
              <a:rect l="l" t="t" r="r" b="b"/>
              <a:pathLst>
                <a:path w="374650" h="505460">
                  <a:moveTo>
                    <a:pt x="0" y="505460"/>
                  </a:moveTo>
                  <a:lnTo>
                    <a:pt x="0" y="0"/>
                  </a:lnTo>
                  <a:lnTo>
                    <a:pt x="374650" y="252730"/>
                  </a:lnTo>
                  <a:close/>
                </a:path>
              </a:pathLst>
            </a:custGeom>
            <a:solidFill>
              <a:srgbClr val="FFFFFF"/>
            </a:solidFill>
          </p:spPr>
        </p:sp>
      </p:grpSp>
      <p:grpSp>
        <p:nvGrpSpPr>
          <p:cNvPr id="24" name="Group 41"/>
          <p:cNvGrpSpPr/>
          <p:nvPr/>
        </p:nvGrpSpPr>
        <p:grpSpPr>
          <a:xfrm rot="20632842">
            <a:off x="4244012" y="3432149"/>
            <a:ext cx="1360051" cy="191052"/>
            <a:chOff x="0" y="0"/>
            <a:chExt cx="1163580" cy="508000"/>
          </a:xfrm>
        </p:grpSpPr>
        <p:sp>
          <p:nvSpPr>
            <p:cNvPr id="25" name="Freeform 42"/>
            <p:cNvSpPr/>
            <p:nvPr/>
          </p:nvSpPr>
          <p:spPr>
            <a:xfrm>
              <a:off x="0" y="215900"/>
              <a:ext cx="867670" cy="76200"/>
            </a:xfrm>
            <a:custGeom>
              <a:avLst/>
              <a:gdLst/>
              <a:ahLst/>
              <a:cxnLst/>
              <a:rect l="l" t="t" r="r" b="b"/>
              <a:pathLst>
                <a:path w="867670" h="76200">
                  <a:moveTo>
                    <a:pt x="0" y="0"/>
                  </a:moveTo>
                  <a:lnTo>
                    <a:pt x="867670" y="0"/>
                  </a:lnTo>
                  <a:lnTo>
                    <a:pt x="867670" y="76200"/>
                  </a:lnTo>
                  <a:lnTo>
                    <a:pt x="0" y="76200"/>
                  </a:lnTo>
                  <a:close/>
                </a:path>
              </a:pathLst>
            </a:custGeom>
            <a:solidFill>
              <a:srgbClr val="FFFFFF"/>
            </a:solidFill>
          </p:spPr>
        </p:sp>
        <p:sp>
          <p:nvSpPr>
            <p:cNvPr id="26" name="Freeform 43"/>
            <p:cNvSpPr/>
            <p:nvPr/>
          </p:nvSpPr>
          <p:spPr>
            <a:xfrm>
              <a:off x="788930" y="1270"/>
              <a:ext cx="374650" cy="505460"/>
            </a:xfrm>
            <a:custGeom>
              <a:avLst/>
              <a:gdLst/>
              <a:ahLst/>
              <a:cxnLst/>
              <a:rect l="l" t="t" r="r" b="b"/>
              <a:pathLst>
                <a:path w="374650" h="505460">
                  <a:moveTo>
                    <a:pt x="0" y="505460"/>
                  </a:moveTo>
                  <a:lnTo>
                    <a:pt x="0" y="0"/>
                  </a:lnTo>
                  <a:lnTo>
                    <a:pt x="374650" y="252730"/>
                  </a:lnTo>
                  <a:close/>
                </a:path>
              </a:pathLst>
            </a:custGeom>
            <a:solidFill>
              <a:srgbClr val="FFFFFF"/>
            </a:solidFill>
          </p:spPr>
        </p:sp>
      </p:grpSp>
      <p:grpSp>
        <p:nvGrpSpPr>
          <p:cNvPr id="31" name="Group 50"/>
          <p:cNvGrpSpPr/>
          <p:nvPr/>
        </p:nvGrpSpPr>
        <p:grpSpPr>
          <a:xfrm rot="5400000">
            <a:off x="2140741" y="3202945"/>
            <a:ext cx="755901" cy="190574"/>
            <a:chOff x="0" y="0"/>
            <a:chExt cx="1025792" cy="508000"/>
          </a:xfrm>
        </p:grpSpPr>
        <p:sp>
          <p:nvSpPr>
            <p:cNvPr id="32" name="Freeform 51"/>
            <p:cNvSpPr/>
            <p:nvPr/>
          </p:nvSpPr>
          <p:spPr>
            <a:xfrm>
              <a:off x="0" y="215900"/>
              <a:ext cx="729882" cy="76200"/>
            </a:xfrm>
            <a:custGeom>
              <a:avLst/>
              <a:gdLst/>
              <a:ahLst/>
              <a:cxnLst/>
              <a:rect l="l" t="t" r="r" b="b"/>
              <a:pathLst>
                <a:path w="729882" h="76200">
                  <a:moveTo>
                    <a:pt x="0" y="0"/>
                  </a:moveTo>
                  <a:lnTo>
                    <a:pt x="729882" y="0"/>
                  </a:lnTo>
                  <a:lnTo>
                    <a:pt x="729882" y="76200"/>
                  </a:lnTo>
                  <a:lnTo>
                    <a:pt x="0" y="76200"/>
                  </a:lnTo>
                  <a:close/>
                </a:path>
              </a:pathLst>
            </a:custGeom>
            <a:solidFill>
              <a:srgbClr val="FFFFFF"/>
            </a:solidFill>
          </p:spPr>
        </p:sp>
        <p:sp>
          <p:nvSpPr>
            <p:cNvPr id="33" name="Freeform 52"/>
            <p:cNvSpPr/>
            <p:nvPr/>
          </p:nvSpPr>
          <p:spPr>
            <a:xfrm>
              <a:off x="651142" y="1270"/>
              <a:ext cx="374650" cy="505460"/>
            </a:xfrm>
            <a:custGeom>
              <a:avLst/>
              <a:gdLst/>
              <a:ahLst/>
              <a:cxnLst/>
              <a:rect l="l" t="t" r="r" b="b"/>
              <a:pathLst>
                <a:path w="374650" h="505460">
                  <a:moveTo>
                    <a:pt x="0" y="505460"/>
                  </a:moveTo>
                  <a:lnTo>
                    <a:pt x="0" y="0"/>
                  </a:lnTo>
                  <a:lnTo>
                    <a:pt x="374650" y="252730"/>
                  </a:lnTo>
                  <a:close/>
                </a:path>
              </a:pathLst>
            </a:custGeom>
            <a:solidFill>
              <a:srgbClr val="FFFFFF"/>
            </a:solidFill>
          </p:spPr>
        </p:sp>
      </p:grpSp>
      <p:sp>
        <p:nvSpPr>
          <p:cNvPr id="48" name="Скругленный прямоугольник 47"/>
          <p:cNvSpPr/>
          <p:nvPr/>
        </p:nvSpPr>
        <p:spPr>
          <a:xfrm>
            <a:off x="1316491" y="2179692"/>
            <a:ext cx="2405358" cy="74058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Blagoveshchensk</a:t>
            </a:r>
            <a:endParaRPr lang="ru-RU" sz="1600"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endParaRPr>
          </a:p>
        </p:txBody>
      </p:sp>
      <p:sp>
        <p:nvSpPr>
          <p:cNvPr id="49" name="Скругленный прямоугольник 48"/>
          <p:cNvSpPr/>
          <p:nvPr/>
        </p:nvSpPr>
        <p:spPr>
          <a:xfrm>
            <a:off x="963906" y="3676180"/>
            <a:ext cx="3110528" cy="74058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err="1">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Ignatievo</a:t>
            </a:r>
            <a:r>
              <a:rPr lang="en-US" b="1"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 International Airport</a:t>
            </a:r>
            <a:endParaRPr lang="ru-RU" b="1"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endParaRPr>
          </a:p>
        </p:txBody>
      </p:sp>
      <p:sp>
        <p:nvSpPr>
          <p:cNvPr id="50" name="Скругленный прямоугольник 49"/>
          <p:cNvSpPr/>
          <p:nvPr/>
        </p:nvSpPr>
        <p:spPr>
          <a:xfrm>
            <a:off x="5804135" y="2097825"/>
            <a:ext cx="2405358" cy="18495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PUBLIC TRANSPORTATION</a:t>
            </a:r>
          </a:p>
          <a:p>
            <a:pPr algn="ctr"/>
            <a:r>
              <a:rPr lang="en-US" sz="1400" dirty="0" smtClean="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Bus </a:t>
            </a:r>
            <a:r>
              <a:rPr lang="en-US" sz="1400"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routes and </a:t>
            </a:r>
            <a:r>
              <a:rPr lang="en-US" sz="1400" dirty="0" smtClean="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timetables</a:t>
            </a:r>
            <a:r>
              <a:rPr lang="ru-RU" sz="1400" dirty="0" smtClean="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a:t>
            </a:r>
          </a:p>
          <a:p>
            <a:pPr algn="ctr"/>
            <a:r>
              <a:rPr lang="en-US" sz="1400" dirty="0" smtClean="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busblg.ru</a:t>
            </a:r>
            <a:endParaRPr lang="ru-RU" sz="1600"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endParaRPr>
          </a:p>
        </p:txBody>
      </p:sp>
      <p:sp>
        <p:nvSpPr>
          <p:cNvPr id="51" name="Скругленный прямоугольник 50"/>
          <p:cNvSpPr/>
          <p:nvPr/>
        </p:nvSpPr>
        <p:spPr>
          <a:xfrm>
            <a:off x="5815659" y="4046473"/>
            <a:ext cx="2405358" cy="18495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smtClean="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TAXI</a:t>
            </a:r>
            <a:endParaRPr lang="ru-RU" sz="2000" b="1" dirty="0" smtClean="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endParaRPr>
          </a:p>
          <a:p>
            <a:pPr algn="ctr"/>
            <a:r>
              <a:rPr lang="en-US" sz="1400" dirty="0" smtClean="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Order </a:t>
            </a:r>
            <a:r>
              <a:rPr lang="en-US" sz="1400"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a taxi through the application on your mobile phones</a:t>
            </a:r>
            <a:r>
              <a:rPr lang="ru-RU" sz="1400" dirty="0" smtClean="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 </a:t>
            </a:r>
            <a:r>
              <a:rPr lang="ru-RU" sz="1400" dirty="0" err="1" smtClean="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yandex.taxi</a:t>
            </a:r>
            <a:r>
              <a:rPr lang="ru-RU" sz="1400" dirty="0" smtClean="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 </a:t>
            </a:r>
          </a:p>
          <a:p>
            <a:pPr algn="ctr"/>
            <a:r>
              <a:rPr lang="en-US" sz="1400" dirty="0" smtClean="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or </a:t>
            </a:r>
            <a:r>
              <a:rPr lang="en-US" sz="1400"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order a taxi through the site</a:t>
            </a:r>
            <a:r>
              <a:rPr lang="ru-RU" sz="1400" dirty="0" smtClean="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 </a:t>
            </a:r>
            <a:r>
              <a:rPr lang="en-US" sz="1400" dirty="0" smtClean="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vse-taxi.com</a:t>
            </a:r>
            <a:r>
              <a:rPr lang="ru-RU" sz="1400" dirty="0" smtClean="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a:t>
            </a:r>
            <a:endParaRPr lang="ru-RU" sz="1400"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endParaRPr>
          </a:p>
        </p:txBody>
      </p:sp>
      <p:cxnSp>
        <p:nvCxnSpPr>
          <p:cNvPr id="22" name="Прямая соединительная линия 21"/>
          <p:cNvCxnSpPr/>
          <p:nvPr/>
        </p:nvCxnSpPr>
        <p:spPr>
          <a:xfrm>
            <a:off x="0" y="6029325"/>
            <a:ext cx="9144000" cy="9525"/>
          </a:xfrm>
          <a:prstGeom prst="line">
            <a:avLst/>
          </a:prstGeom>
          <a:ln/>
        </p:spPr>
        <p:style>
          <a:lnRef idx="3">
            <a:schemeClr val="accent1"/>
          </a:lnRef>
          <a:fillRef idx="0">
            <a:schemeClr val="accent1"/>
          </a:fillRef>
          <a:effectRef idx="2">
            <a:schemeClr val="accent1"/>
          </a:effectRef>
          <a:fontRef idx="minor">
            <a:schemeClr val="tx1"/>
          </a:fontRef>
        </p:style>
      </p:cxnSp>
      <p:pic>
        <p:nvPicPr>
          <p:cNvPr id="23" name="Рисунок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138" y="6200775"/>
            <a:ext cx="690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 descr="ÐÐ°ÑÑÐ¸Ð½ÐºÐ¸ Ð¿Ð¾ Ð·Ð°Ð¿ÑÐ¾ÑÑ Ð³ÐµÑÐ± Ð°Ð¼ÑÑÑÐºÐ¾Ð¹ Ð¾Ð±Ð»Ð°ÑÑ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3630" y="6181725"/>
            <a:ext cx="442884" cy="537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0292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3"/>
          <p:cNvSpPr txBox="1"/>
          <p:nvPr/>
        </p:nvSpPr>
        <p:spPr>
          <a:xfrm>
            <a:off x="1" y="345071"/>
            <a:ext cx="9143999" cy="422936"/>
          </a:xfrm>
          <a:prstGeom prst="rect">
            <a:avLst/>
          </a:prstGeom>
        </p:spPr>
        <p:txBody>
          <a:bodyPr wrap="square" lIns="0" tIns="0" rIns="0" bIns="0" rtlCol="0" anchor="t">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3218"/>
              </a:lnSpc>
            </a:pPr>
            <a:r>
              <a:rPr lang="pt-BR" sz="3200" b="1"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Garamond" panose="02020404030301010803" pitchFamily="18" charset="0"/>
              </a:rPr>
              <a:t>TRANSPORTATION</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Garamond" panose="02020404030301010803" pitchFamily="18" charset="0"/>
            </a:endParaRPr>
          </a:p>
        </p:txBody>
      </p:sp>
      <p:sp>
        <p:nvSpPr>
          <p:cNvPr id="14" name="TextBox 5"/>
          <p:cNvSpPr txBox="1"/>
          <p:nvPr/>
        </p:nvSpPr>
        <p:spPr>
          <a:xfrm>
            <a:off x="1" y="1206157"/>
            <a:ext cx="5038338" cy="1292662"/>
          </a:xfrm>
          <a:prstGeom prst="rect">
            <a:avLst/>
          </a:prstGeom>
        </p:spPr>
        <p:txBody>
          <a:bodyPr wrap="square" lIns="0" tIns="0" rIns="0" bIns="0" rtlCol="0" anchor="t">
            <a:spAutoFit/>
          </a:bodyPr>
          <a:lstStyle/>
          <a:p>
            <a:pPr algn="ctr"/>
            <a:r>
              <a:rPr lang="en-US" sz="2800" b="1" dirty="0">
                <a:solidFill>
                  <a:schemeClr val="accent1">
                    <a:lumMod val="20000"/>
                    <a:lumOff val="80000"/>
                  </a:schemeClr>
                </a:solidFill>
                <a:latin typeface="Garamond" panose="02020404030301010803" pitchFamily="18" charset="0"/>
              </a:rPr>
              <a:t>If you arrived in Blagoveshchensk</a:t>
            </a:r>
          </a:p>
          <a:p>
            <a:pPr algn="ctr"/>
            <a:r>
              <a:rPr lang="en-US" sz="2800" b="1" dirty="0">
                <a:solidFill>
                  <a:schemeClr val="accent1">
                    <a:lumMod val="20000"/>
                    <a:lumOff val="80000"/>
                  </a:schemeClr>
                </a:solidFill>
                <a:latin typeface="Garamond" panose="02020404030301010803" pitchFamily="18" charset="0"/>
              </a:rPr>
              <a:t>by </a:t>
            </a:r>
            <a:r>
              <a:rPr lang="en-US" sz="2800" b="1" dirty="0" smtClean="0">
                <a:solidFill>
                  <a:schemeClr val="accent1">
                    <a:lumMod val="20000"/>
                    <a:lumOff val="80000"/>
                  </a:schemeClr>
                </a:solidFill>
                <a:latin typeface="Garamond" panose="02020404030301010803" pitchFamily="18" charset="0"/>
              </a:rPr>
              <a:t>train:</a:t>
            </a:r>
            <a:endParaRPr lang="en-US" sz="2400" b="1" dirty="0">
              <a:solidFill>
                <a:schemeClr val="accent1">
                  <a:lumMod val="20000"/>
                  <a:lumOff val="80000"/>
                </a:schemeClr>
              </a:solidFill>
              <a:latin typeface="Garamond" panose="02020404030301010803" pitchFamily="18" charset="0"/>
            </a:endParaRPr>
          </a:p>
        </p:txBody>
      </p:sp>
      <p:grpSp>
        <p:nvGrpSpPr>
          <p:cNvPr id="24" name="Group 41"/>
          <p:cNvGrpSpPr/>
          <p:nvPr/>
        </p:nvGrpSpPr>
        <p:grpSpPr>
          <a:xfrm rot="5400000" flipV="1">
            <a:off x="7013113" y="3550632"/>
            <a:ext cx="752106" cy="174959"/>
            <a:chOff x="0" y="0"/>
            <a:chExt cx="1163580" cy="508000"/>
          </a:xfrm>
        </p:grpSpPr>
        <p:sp>
          <p:nvSpPr>
            <p:cNvPr id="25" name="Freeform 42"/>
            <p:cNvSpPr/>
            <p:nvPr/>
          </p:nvSpPr>
          <p:spPr>
            <a:xfrm>
              <a:off x="0" y="215900"/>
              <a:ext cx="867670" cy="76200"/>
            </a:xfrm>
            <a:custGeom>
              <a:avLst/>
              <a:gdLst/>
              <a:ahLst/>
              <a:cxnLst/>
              <a:rect l="l" t="t" r="r" b="b"/>
              <a:pathLst>
                <a:path w="867670" h="76200">
                  <a:moveTo>
                    <a:pt x="0" y="0"/>
                  </a:moveTo>
                  <a:lnTo>
                    <a:pt x="867670" y="0"/>
                  </a:lnTo>
                  <a:lnTo>
                    <a:pt x="867670" y="76200"/>
                  </a:lnTo>
                  <a:lnTo>
                    <a:pt x="0" y="76200"/>
                  </a:lnTo>
                  <a:close/>
                </a:path>
              </a:pathLst>
            </a:custGeom>
            <a:solidFill>
              <a:srgbClr val="FFFFFF"/>
            </a:solidFill>
          </p:spPr>
        </p:sp>
        <p:sp>
          <p:nvSpPr>
            <p:cNvPr id="26" name="Freeform 43"/>
            <p:cNvSpPr/>
            <p:nvPr/>
          </p:nvSpPr>
          <p:spPr>
            <a:xfrm>
              <a:off x="788930" y="1270"/>
              <a:ext cx="374650" cy="505460"/>
            </a:xfrm>
            <a:custGeom>
              <a:avLst/>
              <a:gdLst/>
              <a:ahLst/>
              <a:cxnLst/>
              <a:rect l="l" t="t" r="r" b="b"/>
              <a:pathLst>
                <a:path w="374650" h="505460">
                  <a:moveTo>
                    <a:pt x="0" y="505460"/>
                  </a:moveTo>
                  <a:lnTo>
                    <a:pt x="0" y="0"/>
                  </a:lnTo>
                  <a:lnTo>
                    <a:pt x="374650" y="252730"/>
                  </a:lnTo>
                  <a:close/>
                </a:path>
              </a:pathLst>
            </a:custGeom>
            <a:solidFill>
              <a:srgbClr val="FFFFFF"/>
            </a:solidFill>
          </p:spPr>
        </p:sp>
      </p:grpSp>
      <p:grpSp>
        <p:nvGrpSpPr>
          <p:cNvPr id="31" name="Group 50"/>
          <p:cNvGrpSpPr/>
          <p:nvPr/>
        </p:nvGrpSpPr>
        <p:grpSpPr>
          <a:xfrm rot="5400000">
            <a:off x="5959998" y="2045893"/>
            <a:ext cx="617863" cy="190098"/>
            <a:chOff x="0" y="0"/>
            <a:chExt cx="1025792" cy="508000"/>
          </a:xfrm>
        </p:grpSpPr>
        <p:sp>
          <p:nvSpPr>
            <p:cNvPr id="32" name="Freeform 51"/>
            <p:cNvSpPr/>
            <p:nvPr/>
          </p:nvSpPr>
          <p:spPr>
            <a:xfrm>
              <a:off x="0" y="215900"/>
              <a:ext cx="729882" cy="76200"/>
            </a:xfrm>
            <a:custGeom>
              <a:avLst/>
              <a:gdLst/>
              <a:ahLst/>
              <a:cxnLst/>
              <a:rect l="l" t="t" r="r" b="b"/>
              <a:pathLst>
                <a:path w="729882" h="76200">
                  <a:moveTo>
                    <a:pt x="0" y="0"/>
                  </a:moveTo>
                  <a:lnTo>
                    <a:pt x="729882" y="0"/>
                  </a:lnTo>
                  <a:lnTo>
                    <a:pt x="729882" y="76200"/>
                  </a:lnTo>
                  <a:lnTo>
                    <a:pt x="0" y="76200"/>
                  </a:lnTo>
                  <a:close/>
                </a:path>
              </a:pathLst>
            </a:custGeom>
            <a:solidFill>
              <a:srgbClr val="FFFFFF"/>
            </a:solidFill>
          </p:spPr>
        </p:sp>
        <p:sp>
          <p:nvSpPr>
            <p:cNvPr id="33" name="Freeform 52"/>
            <p:cNvSpPr/>
            <p:nvPr/>
          </p:nvSpPr>
          <p:spPr>
            <a:xfrm>
              <a:off x="651142" y="1270"/>
              <a:ext cx="374650" cy="505460"/>
            </a:xfrm>
            <a:custGeom>
              <a:avLst/>
              <a:gdLst/>
              <a:ahLst/>
              <a:cxnLst/>
              <a:rect l="l" t="t" r="r" b="b"/>
              <a:pathLst>
                <a:path w="374650" h="505460">
                  <a:moveTo>
                    <a:pt x="0" y="505460"/>
                  </a:moveTo>
                  <a:lnTo>
                    <a:pt x="0" y="0"/>
                  </a:lnTo>
                  <a:lnTo>
                    <a:pt x="374650" y="252730"/>
                  </a:lnTo>
                  <a:close/>
                </a:path>
              </a:pathLst>
            </a:custGeom>
            <a:solidFill>
              <a:srgbClr val="FFFFFF"/>
            </a:solidFill>
          </p:spPr>
        </p:sp>
      </p:grpSp>
      <p:sp>
        <p:nvSpPr>
          <p:cNvPr id="48" name="Скругленный прямоугольник 47"/>
          <p:cNvSpPr/>
          <p:nvPr/>
        </p:nvSpPr>
        <p:spPr>
          <a:xfrm>
            <a:off x="5066489" y="1080582"/>
            <a:ext cx="2405358" cy="74058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Blagoveshchensk</a:t>
            </a:r>
            <a:endParaRPr lang="ru-RU" sz="1600"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endParaRPr>
          </a:p>
        </p:txBody>
      </p:sp>
      <p:sp>
        <p:nvSpPr>
          <p:cNvPr id="49" name="Скругленный прямоугольник 48"/>
          <p:cNvSpPr/>
          <p:nvPr/>
        </p:nvSpPr>
        <p:spPr>
          <a:xfrm>
            <a:off x="4713904" y="2465702"/>
            <a:ext cx="3110528" cy="74058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Railway station of </a:t>
            </a:r>
            <a:r>
              <a:rPr lang="en-US" b="1" dirty="0" smtClean="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 </a:t>
            </a:r>
            <a:r>
              <a:rPr lang="en-US" b="1"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Blagoveshchensk</a:t>
            </a:r>
            <a:endParaRPr lang="ru-RU" b="1"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endParaRPr>
          </a:p>
        </p:txBody>
      </p:sp>
      <p:sp>
        <p:nvSpPr>
          <p:cNvPr id="50" name="Скругленный прямоугольник 49"/>
          <p:cNvSpPr/>
          <p:nvPr/>
        </p:nvSpPr>
        <p:spPr>
          <a:xfrm>
            <a:off x="6449630" y="4054725"/>
            <a:ext cx="2405358" cy="18495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PUBLIC TRANSPORTATION</a:t>
            </a:r>
          </a:p>
          <a:p>
            <a:pPr algn="ctr"/>
            <a:r>
              <a:rPr lang="en-US" sz="1400"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Bus routes and timetables:</a:t>
            </a:r>
          </a:p>
          <a:p>
            <a:pPr algn="ctr"/>
            <a:r>
              <a:rPr lang="en-US" sz="1400"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busblg.ru</a:t>
            </a:r>
          </a:p>
        </p:txBody>
      </p:sp>
      <p:sp>
        <p:nvSpPr>
          <p:cNvPr id="51" name="Скругленный прямоугольник 50"/>
          <p:cNvSpPr/>
          <p:nvPr/>
        </p:nvSpPr>
        <p:spPr>
          <a:xfrm>
            <a:off x="3835660" y="4046473"/>
            <a:ext cx="2405358" cy="18495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TAXI</a:t>
            </a:r>
            <a:endParaRPr lang="ru-RU" sz="2000" b="1"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endParaRPr>
          </a:p>
          <a:p>
            <a:pPr algn="ctr"/>
            <a:r>
              <a:rPr lang="en-US" sz="1400"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Order a taxi through the application on your mobile phones</a:t>
            </a:r>
            <a:r>
              <a:rPr lang="ru-RU" sz="1400"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 </a:t>
            </a:r>
            <a:r>
              <a:rPr lang="ru-RU" sz="1400" dirty="0" err="1">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yandex.taxi</a:t>
            </a:r>
            <a:r>
              <a:rPr lang="ru-RU" sz="1400"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 </a:t>
            </a:r>
          </a:p>
          <a:p>
            <a:pPr algn="ctr"/>
            <a:r>
              <a:rPr lang="en-US" sz="1400"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or order a taxi through the site</a:t>
            </a:r>
            <a:r>
              <a:rPr lang="ru-RU" sz="1400"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 </a:t>
            </a:r>
            <a:r>
              <a:rPr lang="en-US" sz="1400"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vse-taxi.com</a:t>
            </a:r>
            <a:r>
              <a:rPr lang="ru-RU" sz="1400"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a:t>
            </a:r>
          </a:p>
        </p:txBody>
      </p:sp>
      <p:pic>
        <p:nvPicPr>
          <p:cNvPr id="22" name="Picture 4" descr="http://old.adi19.ru/wp-content/uploads/2019/02/34u-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589" y="2728247"/>
            <a:ext cx="3528000" cy="2352000"/>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41"/>
          <p:cNvGrpSpPr/>
          <p:nvPr/>
        </p:nvGrpSpPr>
        <p:grpSpPr>
          <a:xfrm rot="5400000" flipV="1">
            <a:off x="4777916" y="3561796"/>
            <a:ext cx="752106" cy="174959"/>
            <a:chOff x="0" y="0"/>
            <a:chExt cx="1163580" cy="508000"/>
          </a:xfrm>
        </p:grpSpPr>
        <p:sp>
          <p:nvSpPr>
            <p:cNvPr id="27" name="Freeform 42"/>
            <p:cNvSpPr/>
            <p:nvPr/>
          </p:nvSpPr>
          <p:spPr>
            <a:xfrm>
              <a:off x="0" y="215900"/>
              <a:ext cx="867670" cy="76200"/>
            </a:xfrm>
            <a:custGeom>
              <a:avLst/>
              <a:gdLst/>
              <a:ahLst/>
              <a:cxnLst/>
              <a:rect l="l" t="t" r="r" b="b"/>
              <a:pathLst>
                <a:path w="867670" h="76200">
                  <a:moveTo>
                    <a:pt x="0" y="0"/>
                  </a:moveTo>
                  <a:lnTo>
                    <a:pt x="867670" y="0"/>
                  </a:lnTo>
                  <a:lnTo>
                    <a:pt x="867670" y="76200"/>
                  </a:lnTo>
                  <a:lnTo>
                    <a:pt x="0" y="76200"/>
                  </a:lnTo>
                  <a:close/>
                </a:path>
              </a:pathLst>
            </a:custGeom>
            <a:solidFill>
              <a:srgbClr val="FFFFFF"/>
            </a:solidFill>
          </p:spPr>
        </p:sp>
        <p:sp>
          <p:nvSpPr>
            <p:cNvPr id="28" name="Freeform 43"/>
            <p:cNvSpPr/>
            <p:nvPr/>
          </p:nvSpPr>
          <p:spPr>
            <a:xfrm>
              <a:off x="788930" y="1270"/>
              <a:ext cx="374650" cy="505460"/>
            </a:xfrm>
            <a:custGeom>
              <a:avLst/>
              <a:gdLst/>
              <a:ahLst/>
              <a:cxnLst/>
              <a:rect l="l" t="t" r="r" b="b"/>
              <a:pathLst>
                <a:path w="374650" h="505460">
                  <a:moveTo>
                    <a:pt x="0" y="505460"/>
                  </a:moveTo>
                  <a:lnTo>
                    <a:pt x="0" y="0"/>
                  </a:lnTo>
                  <a:lnTo>
                    <a:pt x="374650" y="252730"/>
                  </a:lnTo>
                  <a:close/>
                </a:path>
              </a:pathLst>
            </a:custGeom>
            <a:solidFill>
              <a:srgbClr val="FFFFFF"/>
            </a:solidFill>
          </p:spPr>
        </p:sp>
      </p:grpSp>
      <p:cxnSp>
        <p:nvCxnSpPr>
          <p:cNvPr id="29" name="Прямая соединительная линия 28"/>
          <p:cNvCxnSpPr/>
          <p:nvPr/>
        </p:nvCxnSpPr>
        <p:spPr>
          <a:xfrm>
            <a:off x="0" y="6029325"/>
            <a:ext cx="9144000" cy="9525"/>
          </a:xfrm>
          <a:prstGeom prst="line">
            <a:avLst/>
          </a:prstGeom>
          <a:ln/>
        </p:spPr>
        <p:style>
          <a:lnRef idx="3">
            <a:schemeClr val="accent1"/>
          </a:lnRef>
          <a:fillRef idx="0">
            <a:schemeClr val="accent1"/>
          </a:fillRef>
          <a:effectRef idx="2">
            <a:schemeClr val="accent1"/>
          </a:effectRef>
          <a:fontRef idx="minor">
            <a:schemeClr val="tx1"/>
          </a:fontRef>
        </p:style>
      </p:cxnSp>
      <p:pic>
        <p:nvPicPr>
          <p:cNvPr id="30" name="Рисунок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138" y="6200775"/>
            <a:ext cx="690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6" descr="ÐÐ°ÑÑÐ¸Ð½ÐºÐ¸ Ð¿Ð¾ Ð·Ð°Ð¿ÑÐ¾ÑÑ Ð³ÐµÑÐ± Ð°Ð¼ÑÑÑÐºÐ¾Ð¹ Ð¾Ð±Ð»Ð°ÑÑ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3630" y="6181725"/>
            <a:ext cx="442884" cy="537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229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3"/>
          <p:cNvSpPr txBox="1"/>
          <p:nvPr/>
        </p:nvSpPr>
        <p:spPr>
          <a:xfrm>
            <a:off x="1" y="345071"/>
            <a:ext cx="9143999" cy="422936"/>
          </a:xfrm>
          <a:prstGeom prst="rect">
            <a:avLst/>
          </a:prstGeom>
        </p:spPr>
        <p:txBody>
          <a:bodyPr wrap="square" lIns="0" tIns="0" rIns="0" bIns="0" rtlCol="0" anchor="t">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3218"/>
              </a:lnSpc>
            </a:pP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Garamond" panose="02020404030301010803" pitchFamily="18" charset="0"/>
              </a:rPr>
              <a:t>ACCOMMODATION</a:t>
            </a:r>
          </a:p>
        </p:txBody>
      </p:sp>
      <p:pic>
        <p:nvPicPr>
          <p:cNvPr id="34" name="Picture 7"/>
          <p:cNvPicPr>
            <a:picLocks noChangeAspect="1"/>
          </p:cNvPicPr>
          <p:nvPr/>
        </p:nvPicPr>
        <p:blipFill>
          <a:blip r:embed="rId2" cstate="print"/>
          <a:srcRect/>
          <a:stretch>
            <a:fillRect/>
          </a:stretch>
        </p:blipFill>
        <p:spPr>
          <a:xfrm rot="5400000">
            <a:off x="946021" y="953725"/>
            <a:ext cx="736854" cy="755717"/>
          </a:xfrm>
          <a:prstGeom prst="rect">
            <a:avLst/>
          </a:prstGeom>
        </p:spPr>
      </p:pic>
      <p:sp>
        <p:nvSpPr>
          <p:cNvPr id="39" name="TextBox 5"/>
          <p:cNvSpPr txBox="1"/>
          <p:nvPr/>
        </p:nvSpPr>
        <p:spPr>
          <a:xfrm>
            <a:off x="1729076" y="961347"/>
            <a:ext cx="7112804" cy="738664"/>
          </a:xfrm>
          <a:prstGeom prst="rect">
            <a:avLst/>
          </a:prstGeom>
        </p:spPr>
        <p:txBody>
          <a:bodyPr wrap="square" lIns="0" tIns="0" rIns="0" bIns="0" rtlCol="0" anchor="t">
            <a:spAutoFit/>
          </a:bodyPr>
          <a:lstStyle/>
          <a:p>
            <a:pPr algn="ctr"/>
            <a:r>
              <a:rPr lang="en-US" sz="2400" b="1" dirty="0">
                <a:solidFill>
                  <a:schemeClr val="accent1">
                    <a:lumMod val="20000"/>
                    <a:lumOff val="80000"/>
                  </a:schemeClr>
                </a:solidFill>
                <a:latin typeface="Garamond" panose="02020404030301010803" pitchFamily="18" charset="0"/>
              </a:rPr>
              <a:t>ACCOMMODATION OPTIONS IF YOU </a:t>
            </a:r>
            <a:br>
              <a:rPr lang="en-US" sz="2400" b="1" dirty="0">
                <a:solidFill>
                  <a:schemeClr val="accent1">
                    <a:lumMod val="20000"/>
                    <a:lumOff val="80000"/>
                  </a:schemeClr>
                </a:solidFill>
                <a:latin typeface="Garamond" panose="02020404030301010803" pitchFamily="18" charset="0"/>
              </a:rPr>
            </a:br>
            <a:r>
              <a:rPr lang="en-US" sz="2400" b="1" dirty="0">
                <a:solidFill>
                  <a:schemeClr val="accent1">
                    <a:lumMod val="20000"/>
                    <a:lumOff val="80000"/>
                  </a:schemeClr>
                </a:solidFill>
                <a:latin typeface="Garamond" panose="02020404030301010803" pitchFamily="18" charset="0"/>
              </a:rPr>
              <a:t>ARE COMING FOR OUTPATIENT  </a:t>
            </a:r>
            <a:r>
              <a:rPr lang="en-US" sz="2400" b="1" dirty="0" smtClean="0">
                <a:solidFill>
                  <a:schemeClr val="accent1">
                    <a:lumMod val="20000"/>
                    <a:lumOff val="80000"/>
                  </a:schemeClr>
                </a:solidFill>
                <a:latin typeface="Garamond" panose="02020404030301010803" pitchFamily="18" charset="0"/>
              </a:rPr>
              <a:t>ADMISSION</a:t>
            </a:r>
            <a:endParaRPr lang="en-US" sz="2400" b="1" dirty="0">
              <a:solidFill>
                <a:schemeClr val="accent1">
                  <a:lumMod val="20000"/>
                  <a:lumOff val="80000"/>
                </a:schemeClr>
              </a:solidFill>
              <a:latin typeface="Garamond" panose="02020404030301010803" pitchFamily="18" charset="0"/>
            </a:endParaRPr>
          </a:p>
        </p:txBody>
      </p:sp>
      <p:sp>
        <p:nvSpPr>
          <p:cNvPr id="40" name="TextBox 4"/>
          <p:cNvSpPr txBox="1"/>
          <p:nvPr/>
        </p:nvSpPr>
        <p:spPr>
          <a:xfrm>
            <a:off x="501582" y="1817526"/>
            <a:ext cx="8475663" cy="1384995"/>
          </a:xfrm>
          <a:prstGeom prst="rect">
            <a:avLst/>
          </a:prstGeom>
        </p:spPr>
        <p:txBody>
          <a:bodyPr wrap="square" lIns="0" tIns="0" rIns="0" bIns="0" rtlCol="0" anchor="t">
            <a:spAutoFit/>
          </a:bodyPr>
          <a:lstStyle/>
          <a:p>
            <a:pPr indent="180975"/>
            <a:r>
              <a:rPr lang="en-US" b="1" dirty="0">
                <a:solidFill>
                  <a:schemeClr val="accent3">
                    <a:lumMod val="20000"/>
                    <a:lumOff val="80000"/>
                  </a:schemeClr>
                </a:solidFill>
                <a:latin typeface="Garamond" panose="02020404030301010803" pitchFamily="18" charset="0"/>
              </a:rPr>
              <a:t>Please contact a tour operator or assistance companies if you need any assistance with organizing your trip.</a:t>
            </a:r>
          </a:p>
          <a:p>
            <a:pPr marL="285750" indent="-285750">
              <a:buFont typeface="Wingdings" panose="05000000000000000000" pitchFamily="2" charset="2"/>
              <a:buChar char="q"/>
            </a:pPr>
            <a:r>
              <a:rPr lang="ru-RU" b="1" dirty="0" smtClean="0">
                <a:solidFill>
                  <a:schemeClr val="accent3">
                    <a:lumMod val="20000"/>
                    <a:lumOff val="80000"/>
                  </a:schemeClr>
                </a:solidFill>
                <a:latin typeface="Garamond" panose="02020404030301010803" pitchFamily="18" charset="0"/>
              </a:rPr>
              <a:t>https</a:t>
            </a:r>
            <a:r>
              <a:rPr lang="ru-RU" b="1" dirty="0">
                <a:solidFill>
                  <a:schemeClr val="accent3">
                    <a:lumMod val="20000"/>
                    <a:lumOff val="80000"/>
                  </a:schemeClr>
                </a:solidFill>
                <a:latin typeface="Garamond" panose="02020404030301010803" pitchFamily="18" charset="0"/>
              </a:rPr>
              <a:t>://www.booking.com/</a:t>
            </a:r>
          </a:p>
          <a:p>
            <a:pPr marL="285750" indent="-285750">
              <a:buFont typeface="Wingdings" panose="05000000000000000000" pitchFamily="2" charset="2"/>
              <a:buChar char="q"/>
            </a:pPr>
            <a:r>
              <a:rPr lang="ru-RU" b="1" dirty="0">
                <a:solidFill>
                  <a:schemeClr val="accent3">
                    <a:lumMod val="20000"/>
                    <a:lumOff val="80000"/>
                  </a:schemeClr>
                </a:solidFill>
                <a:latin typeface="Garamond" panose="02020404030301010803" pitchFamily="18" charset="0"/>
              </a:rPr>
              <a:t>https://www.tripadvisor.com/</a:t>
            </a:r>
          </a:p>
          <a:p>
            <a:pPr marL="285750" indent="-285750">
              <a:buFont typeface="Wingdings" panose="05000000000000000000" pitchFamily="2" charset="2"/>
              <a:buChar char="q"/>
            </a:pPr>
            <a:r>
              <a:rPr lang="ru-RU" b="1" dirty="0">
                <a:solidFill>
                  <a:schemeClr val="accent3">
                    <a:lumMod val="20000"/>
                    <a:lumOff val="80000"/>
                  </a:schemeClr>
                </a:solidFill>
                <a:latin typeface="Garamond" panose="02020404030301010803" pitchFamily="18" charset="0"/>
              </a:rPr>
              <a:t>https://www.airbnb.com</a:t>
            </a:r>
            <a:r>
              <a:rPr lang="ru-RU" b="1" dirty="0" smtClean="0">
                <a:solidFill>
                  <a:schemeClr val="accent3">
                    <a:lumMod val="20000"/>
                    <a:lumOff val="80000"/>
                  </a:schemeClr>
                </a:solidFill>
                <a:latin typeface="Garamond" panose="02020404030301010803" pitchFamily="18" charset="0"/>
              </a:rPr>
              <a:t>/</a:t>
            </a:r>
            <a:endParaRPr lang="ru-RU" b="1" dirty="0">
              <a:solidFill>
                <a:schemeClr val="accent3">
                  <a:lumMod val="20000"/>
                  <a:lumOff val="80000"/>
                </a:schemeClr>
              </a:solidFill>
              <a:latin typeface="Garamond" panose="02020404030301010803" pitchFamily="18" charset="0"/>
            </a:endParaRPr>
          </a:p>
        </p:txBody>
      </p:sp>
      <p:sp>
        <p:nvSpPr>
          <p:cNvPr id="42" name="TextBox 5"/>
          <p:cNvSpPr txBox="1"/>
          <p:nvPr/>
        </p:nvSpPr>
        <p:spPr>
          <a:xfrm>
            <a:off x="1692307" y="3671775"/>
            <a:ext cx="6957980" cy="738664"/>
          </a:xfrm>
          <a:prstGeom prst="rect">
            <a:avLst/>
          </a:prstGeom>
        </p:spPr>
        <p:txBody>
          <a:bodyPr wrap="square" lIns="0" tIns="0" rIns="0" bIns="0" rtlCol="0" anchor="t">
            <a:spAutoFit/>
          </a:bodyPr>
          <a:lstStyle/>
          <a:p>
            <a:pPr algn="ctr"/>
            <a:r>
              <a:rPr lang="en-US" sz="2400" b="1" dirty="0">
                <a:solidFill>
                  <a:schemeClr val="accent1">
                    <a:lumMod val="20000"/>
                    <a:lumOff val="80000"/>
                  </a:schemeClr>
                </a:solidFill>
                <a:latin typeface="Garamond" panose="02020404030301010803" pitchFamily="18" charset="0"/>
              </a:rPr>
              <a:t>ACCOMMODATION OPTIONS IF YOU </a:t>
            </a:r>
            <a:br>
              <a:rPr lang="en-US" sz="2400" b="1" dirty="0">
                <a:solidFill>
                  <a:schemeClr val="accent1">
                    <a:lumMod val="20000"/>
                    <a:lumOff val="80000"/>
                  </a:schemeClr>
                </a:solidFill>
                <a:latin typeface="Garamond" panose="02020404030301010803" pitchFamily="18" charset="0"/>
              </a:rPr>
            </a:br>
            <a:r>
              <a:rPr lang="en-US" sz="2400" b="1" dirty="0">
                <a:solidFill>
                  <a:schemeClr val="accent1">
                    <a:lumMod val="20000"/>
                    <a:lumOff val="80000"/>
                  </a:schemeClr>
                </a:solidFill>
                <a:latin typeface="Garamond" panose="02020404030301010803" pitchFamily="18" charset="0"/>
              </a:rPr>
              <a:t>ARE COMING FOR INPATIENT  ADMISSION</a:t>
            </a:r>
          </a:p>
        </p:txBody>
      </p:sp>
      <p:sp>
        <p:nvSpPr>
          <p:cNvPr id="45" name="TextBox 4"/>
          <p:cNvSpPr txBox="1"/>
          <p:nvPr/>
        </p:nvSpPr>
        <p:spPr>
          <a:xfrm>
            <a:off x="501582" y="4609704"/>
            <a:ext cx="8404293" cy="553998"/>
          </a:xfrm>
          <a:prstGeom prst="rect">
            <a:avLst/>
          </a:prstGeom>
        </p:spPr>
        <p:txBody>
          <a:bodyPr wrap="square" lIns="0" tIns="0" rIns="0" bIns="0" rtlCol="0" anchor="t">
            <a:spAutoFit/>
          </a:bodyPr>
          <a:lstStyle/>
          <a:p>
            <a:pPr indent="180975"/>
            <a:r>
              <a:rPr lang="en-US" b="1" dirty="0">
                <a:solidFill>
                  <a:schemeClr val="accent3">
                    <a:lumMod val="20000"/>
                    <a:lumOff val="80000"/>
                  </a:schemeClr>
                </a:solidFill>
                <a:latin typeface="Garamond" panose="02020404030301010803" pitchFamily="18" charset="0"/>
              </a:rPr>
              <a:t>Contact a specialist from a health facility for information about your accommodation. Please do not forget to do it in advance. </a:t>
            </a:r>
          </a:p>
        </p:txBody>
      </p:sp>
      <p:pic>
        <p:nvPicPr>
          <p:cNvPr id="46" name="Picture 7"/>
          <p:cNvPicPr>
            <a:picLocks noChangeAspect="1"/>
          </p:cNvPicPr>
          <p:nvPr/>
        </p:nvPicPr>
        <p:blipFill>
          <a:blip r:embed="rId2" cstate="print"/>
          <a:srcRect/>
          <a:stretch>
            <a:fillRect/>
          </a:stretch>
        </p:blipFill>
        <p:spPr>
          <a:xfrm rot="5400000">
            <a:off x="946019" y="3662344"/>
            <a:ext cx="736854" cy="755717"/>
          </a:xfrm>
          <a:prstGeom prst="rect">
            <a:avLst/>
          </a:prstGeom>
        </p:spPr>
      </p:pic>
      <p:cxnSp>
        <p:nvCxnSpPr>
          <p:cNvPr id="14" name="Прямая соединительная линия 13"/>
          <p:cNvCxnSpPr/>
          <p:nvPr/>
        </p:nvCxnSpPr>
        <p:spPr>
          <a:xfrm>
            <a:off x="0" y="6029325"/>
            <a:ext cx="9144000" cy="9525"/>
          </a:xfrm>
          <a:prstGeom prst="line">
            <a:avLst/>
          </a:prstGeom>
          <a:ln/>
        </p:spPr>
        <p:style>
          <a:lnRef idx="3">
            <a:schemeClr val="accent1"/>
          </a:lnRef>
          <a:fillRef idx="0">
            <a:schemeClr val="accent1"/>
          </a:fillRef>
          <a:effectRef idx="2">
            <a:schemeClr val="accent1"/>
          </a:effectRef>
          <a:fontRef idx="minor">
            <a:schemeClr val="tx1"/>
          </a:fontRef>
        </p:style>
      </p:cxnSp>
      <p:pic>
        <p:nvPicPr>
          <p:cNvPr id="15" name="Рисунок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138" y="6200775"/>
            <a:ext cx="690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ÐÐ°ÑÑÐ¸Ð½ÐºÐ¸ Ð¿Ð¾ Ð·Ð°Ð¿ÑÐ¾ÑÑ Ð³ÐµÑÐ± Ð°Ð¼ÑÑÑÐºÐ¾Ð¹ Ð¾Ð±Ð»Ð°ÑÑ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3630" y="6181725"/>
            <a:ext cx="442884" cy="537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7677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Заголовок 1"/>
          <p:cNvSpPr>
            <a:spLocks noGrp="1"/>
          </p:cNvSpPr>
          <p:nvPr>
            <p:ph type="ctrTitle"/>
          </p:nvPr>
        </p:nvSpPr>
        <p:spPr>
          <a:xfrm>
            <a:off x="0" y="2734965"/>
            <a:ext cx="9144000" cy="790831"/>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182880"/>
            <a:r>
              <a:rPr lang="en-US" sz="5400" dirty="0">
                <a:solidFill>
                  <a:schemeClr val="tx2">
                    <a:lumMod val="90000"/>
                  </a:schemeClr>
                </a:solidFill>
                <a:latin typeface="Garamond" panose="02020404030301010803" pitchFamily="18" charset="0"/>
              </a:rPr>
              <a:t>Apply for a </a:t>
            </a:r>
            <a:r>
              <a:rPr lang="en-US" sz="5400" dirty="0" smtClean="0">
                <a:solidFill>
                  <a:schemeClr val="tx2">
                    <a:lumMod val="90000"/>
                  </a:schemeClr>
                </a:solidFill>
                <a:latin typeface="Garamond" panose="02020404030301010803" pitchFamily="18" charset="0"/>
              </a:rPr>
              <a:t>visa</a:t>
            </a:r>
            <a:endParaRPr lang="ru-RU" sz="5400" cap="none"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T Norms ExtraBold"/>
            </a:endParaRPr>
          </a:p>
        </p:txBody>
      </p:sp>
      <p:grpSp>
        <p:nvGrpSpPr>
          <p:cNvPr id="13" name="Группа 12"/>
          <p:cNvGrpSpPr/>
          <p:nvPr/>
        </p:nvGrpSpPr>
        <p:grpSpPr>
          <a:xfrm>
            <a:off x="76200" y="83999"/>
            <a:ext cx="1800000" cy="1800000"/>
            <a:chOff x="6390099" y="2187360"/>
            <a:chExt cx="1232450" cy="1204494"/>
          </a:xfrm>
        </p:grpSpPr>
        <p:grpSp>
          <p:nvGrpSpPr>
            <p:cNvPr id="21" name="Group 3"/>
            <p:cNvGrpSpPr/>
            <p:nvPr/>
          </p:nvGrpSpPr>
          <p:grpSpPr>
            <a:xfrm>
              <a:off x="6390099" y="2187360"/>
              <a:ext cx="1232450" cy="1204494"/>
              <a:chOff x="0" y="0"/>
              <a:chExt cx="6350000" cy="6350000"/>
            </a:xfrm>
          </p:grpSpPr>
          <p:sp>
            <p:nvSpPr>
              <p:cNvPr id="25"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p:spPr>
            <p:style>
              <a:lnRef idx="1">
                <a:schemeClr val="accent6"/>
              </a:lnRef>
              <a:fillRef idx="3">
                <a:schemeClr val="accent6"/>
              </a:fillRef>
              <a:effectRef idx="2">
                <a:schemeClr val="accent6"/>
              </a:effectRef>
              <a:fontRef idx="minor">
                <a:schemeClr val="lt1"/>
              </a:fontRef>
            </p:style>
          </p:sp>
        </p:grpSp>
        <p:grpSp>
          <p:nvGrpSpPr>
            <p:cNvPr id="22" name="Group 10"/>
            <p:cNvGrpSpPr/>
            <p:nvPr/>
          </p:nvGrpSpPr>
          <p:grpSpPr>
            <a:xfrm>
              <a:off x="6485279" y="2362835"/>
              <a:ext cx="1042089" cy="1018450"/>
              <a:chOff x="0" y="0"/>
              <a:chExt cx="6350000" cy="6350000"/>
            </a:xfrm>
          </p:grpSpPr>
          <p:sp>
            <p:nvSpPr>
              <p:cNvPr id="24"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p:spPr>
            <p:style>
              <a:lnRef idx="0">
                <a:schemeClr val="accent2"/>
              </a:lnRef>
              <a:fillRef idx="3">
                <a:schemeClr val="accent2"/>
              </a:fillRef>
              <a:effectRef idx="3">
                <a:schemeClr val="accent2"/>
              </a:effectRef>
              <a:fontRef idx="minor">
                <a:schemeClr val="lt1"/>
              </a:fontRef>
            </p:style>
          </p:sp>
        </p:grpSp>
        <p:pic>
          <p:nvPicPr>
            <p:cNvPr id="23" name="Picture 33"/>
            <p:cNvPicPr>
              <a:picLocks noChangeAspect="1"/>
            </p:cNvPicPr>
            <p:nvPr/>
          </p:nvPicPr>
          <p:blipFill>
            <a:blip r:embed="rId2" cstate="print">
              <a:duotone>
                <a:schemeClr val="accent6">
                  <a:shade val="45000"/>
                  <a:satMod val="135000"/>
                </a:schemeClr>
                <a:prstClr val="white"/>
              </a:duotone>
            </a:blip>
            <a:srcRect/>
            <a:stretch>
              <a:fillRect/>
            </a:stretch>
          </p:blipFill>
          <p:spPr>
            <a:xfrm>
              <a:off x="6555098" y="2685540"/>
              <a:ext cx="902450" cy="370004"/>
            </a:xfrm>
            <a:prstGeom prst="rect">
              <a:avLst/>
            </a:prstGeom>
          </p:spPr>
        </p:pic>
      </p:grpSp>
      <p:cxnSp>
        <p:nvCxnSpPr>
          <p:cNvPr id="14" name="Прямая соединительная линия 13"/>
          <p:cNvCxnSpPr/>
          <p:nvPr/>
        </p:nvCxnSpPr>
        <p:spPr>
          <a:xfrm>
            <a:off x="0" y="6029325"/>
            <a:ext cx="9144000" cy="9525"/>
          </a:xfrm>
          <a:prstGeom prst="line">
            <a:avLst/>
          </a:prstGeom>
          <a:ln/>
        </p:spPr>
        <p:style>
          <a:lnRef idx="3">
            <a:schemeClr val="accent1"/>
          </a:lnRef>
          <a:fillRef idx="0">
            <a:schemeClr val="accent1"/>
          </a:fillRef>
          <a:effectRef idx="2">
            <a:schemeClr val="accent1"/>
          </a:effectRef>
          <a:fontRef idx="minor">
            <a:schemeClr val="tx1"/>
          </a:fontRef>
        </p:style>
      </p:cxnSp>
      <p:pic>
        <p:nvPicPr>
          <p:cNvPr id="15" name="Рисунок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138" y="6200775"/>
            <a:ext cx="690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ÐÐ°ÑÑÐ¸Ð½ÐºÐ¸ Ð¿Ð¾ Ð·Ð°Ð¿ÑÐ¾ÑÑ Ð³ÐµÑÐ± Ð°Ð¼ÑÑÑÐºÐ¾Ð¹ Ð¾Ð±Ð»Ð°ÑÑ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3630" y="6181725"/>
            <a:ext cx="442884" cy="537916"/>
          </a:xfrm>
          <a:prstGeom prst="rect">
            <a:avLst/>
          </a:prstGeom>
          <a:noFill/>
          <a:extLst>
            <a:ext uri="{909E8E84-426E-40DD-AFC4-6F175D3DCCD1}">
              <a14:hiddenFill xmlns:a14="http://schemas.microsoft.com/office/drawing/2010/main">
                <a:solidFill>
                  <a:srgbClr val="FFFFFF"/>
                </a:solidFill>
              </a14:hiddenFill>
            </a:ext>
          </a:extLst>
        </p:spPr>
      </p:pic>
      <p:sp>
        <p:nvSpPr>
          <p:cNvPr id="12" name="Заголовок 1"/>
          <p:cNvSpPr txBox="1">
            <a:spLocks/>
          </p:cNvSpPr>
          <p:nvPr/>
        </p:nvSpPr>
        <p:spPr>
          <a:xfrm>
            <a:off x="1" y="521736"/>
            <a:ext cx="9143999" cy="910190"/>
          </a:xfrm>
          <a:prstGeom prst="rect">
            <a:avLst/>
          </a:prstGeom>
        </p:spPr>
        <p:txBody>
          <a:bodyPr vert="horz" lIns="45720" tIns="0" rIns="45720" bIns="0" anchor="b">
            <a:normAutofit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marL="182880" defTabSz="914400" fontAlgn="auto">
              <a:spcAft>
                <a:spcPts val="0"/>
              </a:spcAft>
            </a:pPr>
            <a:r>
              <a:rPr lang="ru-RU" sz="6000" cap="none"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TT Norms ExtraBold"/>
              </a:rPr>
              <a:t>  </a:t>
            </a:r>
            <a:r>
              <a:rPr lang="en-US" sz="6000" cap="none"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TT Norms ExtraBold"/>
              </a:rPr>
              <a:t>STEP IV</a:t>
            </a:r>
            <a:endParaRPr lang="ru-RU" sz="4000" cap="none"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T Norms ExtraBold"/>
            </a:endParaRPr>
          </a:p>
        </p:txBody>
      </p:sp>
    </p:spTree>
    <p:extLst>
      <p:ext uri="{BB962C8B-B14F-4D97-AF65-F5344CB8AC3E}">
        <p14:creationId xmlns:p14="http://schemas.microsoft.com/office/powerpoint/2010/main" val="16650868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3"/>
          <p:cNvSpPr txBox="1"/>
          <p:nvPr/>
        </p:nvSpPr>
        <p:spPr>
          <a:xfrm>
            <a:off x="0" y="180291"/>
            <a:ext cx="9143999" cy="1243674"/>
          </a:xfrm>
          <a:prstGeom prst="rect">
            <a:avLst/>
          </a:prstGeom>
        </p:spPr>
        <p:txBody>
          <a:bodyPr wrap="square" lIns="0" tIns="0" rIns="0" bIns="0" rtlCol="0" anchor="t">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3218"/>
              </a:lnSpc>
            </a:pP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Garamond" panose="02020404030301010803" pitchFamily="18" charset="0"/>
              </a:rPr>
              <a:t>SELECTION OF TYPE OF VISA AND DETERMINATION OF THE PURPOSE OF </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Garamond" panose="02020404030301010803" pitchFamily="18" charset="0"/>
              </a:rPr>
              <a:t>RESIDENCE</a:t>
            </a:r>
            <a:endPar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Garamond" panose="02020404030301010803" pitchFamily="18" charset="0"/>
            </a:endParaRPr>
          </a:p>
        </p:txBody>
      </p:sp>
      <p:sp>
        <p:nvSpPr>
          <p:cNvPr id="9" name="Скругленный прямоугольник 8"/>
          <p:cNvSpPr/>
          <p:nvPr/>
        </p:nvSpPr>
        <p:spPr>
          <a:xfrm>
            <a:off x="176213" y="1638300"/>
            <a:ext cx="2795587" cy="412432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Type of visa</a:t>
            </a:r>
            <a:r>
              <a:rPr lang="ru-RU" b="1" dirty="0" smtClean="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 </a:t>
            </a:r>
            <a:r>
              <a:rPr lang="en-US" b="1" dirty="0" smtClean="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TOURIST</a:t>
            </a:r>
            <a:endParaRPr lang="ru-RU" b="1" dirty="0" smtClean="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endParaRPr>
          </a:p>
          <a:p>
            <a:pPr algn="ctr"/>
            <a:r>
              <a:rPr lang="en-US" b="1"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Purpose of </a:t>
            </a:r>
            <a:r>
              <a:rPr lang="en-US" b="1" dirty="0" smtClean="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visit</a:t>
            </a:r>
            <a:r>
              <a:rPr lang="ru-RU" b="1" dirty="0" smtClean="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a:t>
            </a:r>
          </a:p>
          <a:p>
            <a:pPr algn="ctr"/>
            <a:r>
              <a:rPr lang="en-US" b="1"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TARGET TOURISM</a:t>
            </a:r>
            <a:endParaRPr lang="ru-RU" b="1" dirty="0" smtClean="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endParaRPr>
          </a:p>
          <a:p>
            <a:pPr algn="ctr"/>
            <a:endParaRPr lang="ru-RU" b="1" dirty="0" smtClean="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endParaRPr>
          </a:p>
          <a:p>
            <a:r>
              <a:rPr lang="en-US" sz="1600" b="1"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The period of </a:t>
            </a:r>
            <a:r>
              <a:rPr lang="en-US" sz="1600" b="1" dirty="0" smtClean="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validity up </a:t>
            </a:r>
            <a:r>
              <a:rPr lang="en-US" sz="1600" b="1"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to 30 days</a:t>
            </a:r>
          </a:p>
          <a:p>
            <a:endParaRPr lang="ru-RU" sz="1600" b="1" dirty="0" smtClean="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endParaRPr>
          </a:p>
          <a:p>
            <a:r>
              <a:rPr lang="en-US" sz="1400"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For those who visit Russia for tourism purposes on a specialized tour for health check-ups or medical </a:t>
            </a:r>
            <a:r>
              <a:rPr lang="en-US" sz="1400" dirty="0" smtClean="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consultations</a:t>
            </a:r>
          </a:p>
          <a:p>
            <a:endParaRPr lang="en-US" sz="1400"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endParaRPr>
          </a:p>
          <a:p>
            <a:endParaRPr lang="en-US" sz="1400" dirty="0" smtClean="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endParaRPr>
          </a:p>
          <a:p>
            <a:endParaRPr lang="en-US" sz="1400"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endParaRPr>
          </a:p>
        </p:txBody>
      </p:sp>
      <p:sp>
        <p:nvSpPr>
          <p:cNvPr id="13" name="Скругленный прямоугольник 12"/>
          <p:cNvSpPr/>
          <p:nvPr/>
        </p:nvSpPr>
        <p:spPr>
          <a:xfrm>
            <a:off x="3193256" y="1638300"/>
            <a:ext cx="2795587" cy="412432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a:r>
              <a:rPr lang="en-US" b="1"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Type of visa </a:t>
            </a:r>
            <a:r>
              <a:rPr lang="ru-RU" b="1" dirty="0" smtClean="0">
                <a:solidFill>
                  <a:srgbClr val="073E87">
                    <a:lumMod val="75000"/>
                  </a:srgbClr>
                </a:solidFill>
                <a:latin typeface="Garamond" panose="02020404030301010803" pitchFamily="18" charset="0"/>
                <a:ea typeface="Batang" panose="02030600000101010101" pitchFamily="18" charset="-127"/>
                <a:cs typeface="Arial" panose="020B0604020202020204" pitchFamily="34" charset="0"/>
              </a:rPr>
              <a:t>: </a:t>
            </a:r>
          </a:p>
          <a:p>
            <a:pPr lvl="0" algn="ctr"/>
            <a:r>
              <a:rPr lang="en-US" b="1" dirty="0">
                <a:solidFill>
                  <a:srgbClr val="073E87">
                    <a:lumMod val="75000"/>
                  </a:srgbClr>
                </a:solidFill>
                <a:latin typeface="Garamond" panose="02020404030301010803" pitchFamily="18" charset="0"/>
                <a:ea typeface="Batang" panose="02030600000101010101" pitchFamily="18" charset="-127"/>
                <a:cs typeface="Arial" panose="020B0604020202020204" pitchFamily="34" charset="0"/>
              </a:rPr>
              <a:t>BUSINESS</a:t>
            </a:r>
            <a:endParaRPr lang="ru-RU" b="1" dirty="0">
              <a:solidFill>
                <a:srgbClr val="073E87">
                  <a:lumMod val="75000"/>
                </a:srgbClr>
              </a:solidFill>
              <a:latin typeface="Garamond" panose="02020404030301010803" pitchFamily="18" charset="0"/>
              <a:ea typeface="Batang" panose="02030600000101010101" pitchFamily="18" charset="-127"/>
              <a:cs typeface="Arial" panose="020B0604020202020204" pitchFamily="34" charset="0"/>
            </a:endParaRPr>
          </a:p>
          <a:p>
            <a:pPr lvl="0" algn="ctr"/>
            <a:r>
              <a:rPr lang="en-US" b="1"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Purpose of visit </a:t>
            </a:r>
            <a:r>
              <a:rPr lang="ru-RU" b="1" dirty="0" smtClean="0">
                <a:solidFill>
                  <a:srgbClr val="073E87">
                    <a:lumMod val="75000"/>
                  </a:srgbClr>
                </a:solidFill>
                <a:latin typeface="Garamond" panose="02020404030301010803" pitchFamily="18" charset="0"/>
                <a:ea typeface="Batang" panose="02030600000101010101" pitchFamily="18" charset="-127"/>
                <a:cs typeface="Arial" panose="020B0604020202020204" pitchFamily="34" charset="0"/>
              </a:rPr>
              <a:t>:</a:t>
            </a:r>
            <a:endParaRPr lang="ru-RU" b="1" dirty="0">
              <a:solidFill>
                <a:srgbClr val="073E87">
                  <a:lumMod val="75000"/>
                </a:srgbClr>
              </a:solidFill>
              <a:latin typeface="Garamond" panose="02020404030301010803" pitchFamily="18" charset="0"/>
              <a:ea typeface="Batang" panose="02030600000101010101" pitchFamily="18" charset="-127"/>
              <a:cs typeface="Arial" panose="020B0604020202020204" pitchFamily="34" charset="0"/>
            </a:endParaRPr>
          </a:p>
          <a:p>
            <a:pPr lvl="0" algn="ctr"/>
            <a:r>
              <a:rPr lang="en-US" b="1" dirty="0">
                <a:solidFill>
                  <a:srgbClr val="073E87">
                    <a:lumMod val="75000"/>
                  </a:srgbClr>
                </a:solidFill>
                <a:latin typeface="Garamond" panose="02020404030301010803" pitchFamily="18" charset="0"/>
                <a:ea typeface="Batang" panose="02030600000101010101" pitchFamily="18" charset="-127"/>
                <a:cs typeface="Arial" panose="020B0604020202020204" pitchFamily="34" charset="0"/>
              </a:rPr>
              <a:t>MEDICAL TREATMENT </a:t>
            </a:r>
            <a:endParaRPr lang="ru-RU" b="1" dirty="0">
              <a:solidFill>
                <a:srgbClr val="073E87">
                  <a:lumMod val="75000"/>
                </a:srgbClr>
              </a:solidFill>
              <a:latin typeface="Garamond" panose="02020404030301010803" pitchFamily="18" charset="0"/>
              <a:ea typeface="Batang" panose="02030600000101010101" pitchFamily="18" charset="-127"/>
              <a:cs typeface="Arial" panose="020B0604020202020204" pitchFamily="34" charset="0"/>
            </a:endParaRPr>
          </a:p>
          <a:p>
            <a:pPr lvl="0"/>
            <a:r>
              <a:rPr lang="en-US" sz="1600" b="1" dirty="0">
                <a:solidFill>
                  <a:srgbClr val="073E87">
                    <a:lumMod val="75000"/>
                  </a:srgbClr>
                </a:solidFill>
                <a:latin typeface="Garamond" panose="02020404030301010803" pitchFamily="18" charset="0"/>
                <a:ea typeface="Batang" panose="02030600000101010101" pitchFamily="18" charset="-127"/>
                <a:cs typeface="Arial" panose="020B0604020202020204" pitchFamily="34" charset="0"/>
              </a:rPr>
              <a:t>The period of validity: up to 90 days</a:t>
            </a:r>
          </a:p>
          <a:p>
            <a:pPr lvl="0"/>
            <a:endParaRPr lang="ru-RU" sz="1600" dirty="0">
              <a:solidFill>
                <a:srgbClr val="073E87">
                  <a:lumMod val="75000"/>
                </a:srgbClr>
              </a:solidFill>
              <a:latin typeface="Garamond" panose="02020404030301010803" pitchFamily="18" charset="0"/>
              <a:ea typeface="Batang" panose="02030600000101010101" pitchFamily="18" charset="-127"/>
              <a:cs typeface="Arial" panose="020B0604020202020204" pitchFamily="34" charset="0"/>
            </a:endParaRPr>
          </a:p>
          <a:p>
            <a:pPr lvl="0"/>
            <a:r>
              <a:rPr lang="en-US" sz="1400" dirty="0" smtClean="0">
                <a:solidFill>
                  <a:srgbClr val="073E87">
                    <a:lumMod val="75000"/>
                  </a:srgbClr>
                </a:solidFill>
                <a:latin typeface="Garamond" panose="02020404030301010803" pitchFamily="18" charset="0"/>
                <a:ea typeface="Batang" panose="02030600000101010101" pitchFamily="18" charset="-127"/>
                <a:cs typeface="Arial" panose="020B0604020202020204" pitchFamily="34" charset="0"/>
              </a:rPr>
              <a:t>For </a:t>
            </a:r>
            <a:r>
              <a:rPr lang="en-US" sz="1400" dirty="0">
                <a:solidFill>
                  <a:srgbClr val="073E87">
                    <a:lumMod val="75000"/>
                  </a:srgbClr>
                </a:solidFill>
                <a:latin typeface="Garamond" panose="02020404030301010803" pitchFamily="18" charset="0"/>
                <a:ea typeface="Batang" panose="02030600000101010101" pitchFamily="18" charset="-127"/>
                <a:cs typeface="Arial" panose="020B0604020202020204" pitchFamily="34" charset="0"/>
              </a:rPr>
              <a:t>those who visit Russia for medical treatment, health check-ups, medical advice with official invitation obtained from a health facility (except target tourism for the purpose of treatment and critical care).</a:t>
            </a:r>
          </a:p>
        </p:txBody>
      </p:sp>
      <p:sp>
        <p:nvSpPr>
          <p:cNvPr id="14" name="Скругленный прямоугольник 13"/>
          <p:cNvSpPr/>
          <p:nvPr/>
        </p:nvSpPr>
        <p:spPr>
          <a:xfrm>
            <a:off x="6215063" y="1638300"/>
            <a:ext cx="2795587" cy="412432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a:r>
              <a:rPr lang="en-US" b="1"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Type of visa </a:t>
            </a:r>
            <a:r>
              <a:rPr lang="ru-RU" b="1" dirty="0" smtClean="0">
                <a:solidFill>
                  <a:srgbClr val="073E87">
                    <a:lumMod val="75000"/>
                  </a:srgbClr>
                </a:solidFill>
                <a:latin typeface="Garamond" panose="02020404030301010803" pitchFamily="18" charset="0"/>
                <a:ea typeface="Batang" panose="02030600000101010101" pitchFamily="18" charset="-127"/>
                <a:cs typeface="Arial" panose="020B0604020202020204" pitchFamily="34" charset="0"/>
              </a:rPr>
              <a:t>: </a:t>
            </a:r>
          </a:p>
          <a:p>
            <a:pPr lvl="0" algn="ctr"/>
            <a:r>
              <a:rPr lang="en-US" b="1" dirty="0">
                <a:solidFill>
                  <a:srgbClr val="073E87">
                    <a:lumMod val="75000"/>
                  </a:srgbClr>
                </a:solidFill>
                <a:latin typeface="Garamond" panose="02020404030301010803" pitchFamily="18" charset="0"/>
                <a:ea typeface="Batang" panose="02030600000101010101" pitchFamily="18" charset="-127"/>
                <a:cs typeface="Arial" panose="020B0604020202020204" pitchFamily="34" charset="0"/>
              </a:rPr>
              <a:t>PRIVATE</a:t>
            </a:r>
            <a:endParaRPr lang="ru-RU" b="1" dirty="0">
              <a:solidFill>
                <a:srgbClr val="073E87">
                  <a:lumMod val="75000"/>
                </a:srgbClr>
              </a:solidFill>
              <a:latin typeface="Garamond" panose="02020404030301010803" pitchFamily="18" charset="0"/>
              <a:ea typeface="Batang" panose="02030600000101010101" pitchFamily="18" charset="-127"/>
              <a:cs typeface="Arial" panose="020B0604020202020204" pitchFamily="34" charset="0"/>
            </a:endParaRPr>
          </a:p>
          <a:p>
            <a:pPr lvl="0" algn="ctr"/>
            <a:r>
              <a:rPr lang="en-US" b="1"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Purpose of visit </a:t>
            </a:r>
            <a:r>
              <a:rPr lang="ru-RU" b="1" dirty="0" smtClean="0">
                <a:solidFill>
                  <a:srgbClr val="073E87">
                    <a:lumMod val="75000"/>
                  </a:srgbClr>
                </a:solidFill>
                <a:latin typeface="Garamond" panose="02020404030301010803" pitchFamily="18" charset="0"/>
                <a:ea typeface="Batang" panose="02030600000101010101" pitchFamily="18" charset="-127"/>
                <a:cs typeface="Arial" panose="020B0604020202020204" pitchFamily="34" charset="0"/>
              </a:rPr>
              <a:t>:</a:t>
            </a:r>
            <a:endParaRPr lang="ru-RU" b="1" dirty="0">
              <a:solidFill>
                <a:srgbClr val="073E87">
                  <a:lumMod val="75000"/>
                </a:srgbClr>
              </a:solidFill>
              <a:latin typeface="Garamond" panose="02020404030301010803" pitchFamily="18" charset="0"/>
              <a:ea typeface="Batang" panose="02030600000101010101" pitchFamily="18" charset="-127"/>
              <a:cs typeface="Arial" panose="020B0604020202020204" pitchFamily="34" charset="0"/>
            </a:endParaRPr>
          </a:p>
          <a:p>
            <a:pPr lvl="0" algn="ctr"/>
            <a:r>
              <a:rPr lang="en-US" b="1" dirty="0">
                <a:solidFill>
                  <a:srgbClr val="073E87">
                    <a:lumMod val="75000"/>
                  </a:srgbClr>
                </a:solidFill>
                <a:latin typeface="Garamond" panose="02020404030301010803" pitchFamily="18" charset="0"/>
                <a:ea typeface="Batang" panose="02030600000101010101" pitchFamily="18" charset="-127"/>
                <a:cs typeface="Arial" panose="020B0604020202020204" pitchFamily="34" charset="0"/>
              </a:rPr>
              <a:t>SPECIAL </a:t>
            </a:r>
            <a:r>
              <a:rPr lang="en-US" b="1" dirty="0" smtClean="0">
                <a:solidFill>
                  <a:srgbClr val="073E87">
                    <a:lumMod val="75000"/>
                  </a:srgbClr>
                </a:solidFill>
                <a:latin typeface="Garamond" panose="02020404030301010803" pitchFamily="18" charset="0"/>
                <a:ea typeface="Batang" panose="02030600000101010101" pitchFamily="18" charset="-127"/>
                <a:cs typeface="Arial" panose="020B0604020202020204" pitchFamily="34" charset="0"/>
              </a:rPr>
              <a:t>CASES</a:t>
            </a:r>
          </a:p>
          <a:p>
            <a:pPr lvl="0" algn="ctr"/>
            <a:endParaRPr lang="en-US" b="1" dirty="0">
              <a:solidFill>
                <a:srgbClr val="073E87">
                  <a:lumMod val="75000"/>
                </a:srgbClr>
              </a:solidFill>
              <a:latin typeface="Garamond" panose="02020404030301010803" pitchFamily="18" charset="0"/>
              <a:ea typeface="Batang" panose="02030600000101010101" pitchFamily="18" charset="-127"/>
              <a:cs typeface="Arial" panose="020B0604020202020204" pitchFamily="34" charset="0"/>
            </a:endParaRPr>
          </a:p>
          <a:p>
            <a:pPr lvl="0"/>
            <a:r>
              <a:rPr lang="en-US" sz="1600" b="1" dirty="0">
                <a:solidFill>
                  <a:srgbClr val="073E87">
                    <a:lumMod val="75000"/>
                  </a:srgbClr>
                </a:solidFill>
                <a:latin typeface="Garamond" panose="02020404030301010803" pitchFamily="18" charset="0"/>
                <a:ea typeface="Batang" panose="02030600000101010101" pitchFamily="18" charset="-127"/>
                <a:cs typeface="Arial" panose="020B0604020202020204" pitchFamily="34" charset="0"/>
              </a:rPr>
              <a:t>The period of validity: up to 90 days</a:t>
            </a:r>
          </a:p>
          <a:p>
            <a:pPr lvl="0"/>
            <a:endParaRPr lang="ru-RU" sz="1600" dirty="0">
              <a:solidFill>
                <a:srgbClr val="073E87">
                  <a:lumMod val="75000"/>
                </a:srgbClr>
              </a:solidFill>
              <a:latin typeface="Garamond" panose="02020404030301010803" pitchFamily="18" charset="0"/>
              <a:ea typeface="Batang" panose="02030600000101010101" pitchFamily="18" charset="-127"/>
              <a:cs typeface="Arial" panose="020B0604020202020204" pitchFamily="34" charset="0"/>
            </a:endParaRPr>
          </a:p>
          <a:p>
            <a:pPr lvl="0"/>
            <a:r>
              <a:rPr lang="en-US" sz="1400" dirty="0" smtClean="0">
                <a:solidFill>
                  <a:srgbClr val="073E87">
                    <a:lumMod val="75000"/>
                  </a:srgbClr>
                </a:solidFill>
                <a:latin typeface="Garamond" panose="02020404030301010803" pitchFamily="18" charset="0"/>
                <a:ea typeface="Batang" panose="02030600000101010101" pitchFamily="18" charset="-127"/>
                <a:cs typeface="Arial" panose="020B0604020202020204" pitchFamily="34" charset="0"/>
              </a:rPr>
              <a:t>For </a:t>
            </a:r>
            <a:r>
              <a:rPr lang="en-US" sz="1400" dirty="0">
                <a:solidFill>
                  <a:srgbClr val="073E87">
                    <a:lumMod val="75000"/>
                  </a:srgbClr>
                </a:solidFill>
                <a:latin typeface="Garamond" panose="02020404030301010803" pitchFamily="18" charset="0"/>
                <a:ea typeface="Batang" panose="02030600000101010101" pitchFamily="18" charset="-127"/>
                <a:cs typeface="Arial" panose="020B0604020202020204" pitchFamily="34" charset="0"/>
              </a:rPr>
              <a:t>those who travel to Russia for emergency medical treatment or to visit a sick relative. </a:t>
            </a:r>
            <a:endParaRPr lang="en-US" sz="1400" dirty="0" smtClean="0">
              <a:solidFill>
                <a:srgbClr val="073E87">
                  <a:lumMod val="75000"/>
                </a:srgbClr>
              </a:solidFill>
              <a:latin typeface="Garamond" panose="02020404030301010803" pitchFamily="18" charset="0"/>
              <a:ea typeface="Batang" panose="02030600000101010101" pitchFamily="18" charset="-127"/>
              <a:cs typeface="Arial" panose="020B0604020202020204" pitchFamily="34" charset="0"/>
            </a:endParaRPr>
          </a:p>
          <a:p>
            <a:pPr lvl="0"/>
            <a:endParaRPr lang="en-US" sz="1400" dirty="0">
              <a:solidFill>
                <a:srgbClr val="073E87">
                  <a:lumMod val="75000"/>
                </a:srgbClr>
              </a:solidFill>
              <a:latin typeface="Garamond" panose="02020404030301010803" pitchFamily="18" charset="0"/>
              <a:ea typeface="Batang" panose="02030600000101010101" pitchFamily="18" charset="-127"/>
              <a:cs typeface="Arial" panose="020B0604020202020204" pitchFamily="34" charset="0"/>
            </a:endParaRPr>
          </a:p>
          <a:p>
            <a:pPr lvl="0"/>
            <a:endParaRPr lang="en-US" sz="1400" dirty="0">
              <a:solidFill>
                <a:srgbClr val="073E87">
                  <a:lumMod val="75000"/>
                </a:srgbClr>
              </a:solidFill>
              <a:latin typeface="Garamond" panose="02020404030301010803" pitchFamily="18" charset="0"/>
              <a:ea typeface="Batang" panose="02030600000101010101" pitchFamily="18" charset="-127"/>
              <a:cs typeface="Arial" panose="020B0604020202020204" pitchFamily="34" charset="0"/>
            </a:endParaRPr>
          </a:p>
          <a:p>
            <a:pPr lvl="0"/>
            <a:endParaRPr lang="en-US" sz="1400" dirty="0">
              <a:solidFill>
                <a:srgbClr val="073E87">
                  <a:lumMod val="75000"/>
                </a:srgbClr>
              </a:solidFill>
              <a:latin typeface="Garamond" panose="02020404030301010803" pitchFamily="18" charset="0"/>
              <a:ea typeface="Batang" panose="02030600000101010101" pitchFamily="18" charset="-127"/>
              <a:cs typeface="Arial" panose="020B0604020202020204" pitchFamily="34" charset="0"/>
            </a:endParaRPr>
          </a:p>
          <a:p>
            <a:pPr lvl="0"/>
            <a:endParaRPr lang="ru-RU" sz="1400" dirty="0">
              <a:solidFill>
                <a:srgbClr val="073E87">
                  <a:lumMod val="75000"/>
                </a:srgbClr>
              </a:solidFill>
              <a:latin typeface="Garamond" panose="02020404030301010803" pitchFamily="18" charset="0"/>
              <a:ea typeface="Batang" panose="02030600000101010101" pitchFamily="18" charset="-127"/>
              <a:cs typeface="Arial" panose="020B0604020202020204" pitchFamily="34" charset="0"/>
            </a:endParaRPr>
          </a:p>
        </p:txBody>
      </p:sp>
      <p:cxnSp>
        <p:nvCxnSpPr>
          <p:cNvPr id="15" name="Прямая соединительная линия 14"/>
          <p:cNvCxnSpPr/>
          <p:nvPr/>
        </p:nvCxnSpPr>
        <p:spPr>
          <a:xfrm>
            <a:off x="0" y="6029325"/>
            <a:ext cx="9144000" cy="9525"/>
          </a:xfrm>
          <a:prstGeom prst="line">
            <a:avLst/>
          </a:prstGeom>
          <a:ln/>
        </p:spPr>
        <p:style>
          <a:lnRef idx="3">
            <a:schemeClr val="accent1"/>
          </a:lnRef>
          <a:fillRef idx="0">
            <a:schemeClr val="accent1"/>
          </a:fillRef>
          <a:effectRef idx="2">
            <a:schemeClr val="accent1"/>
          </a:effectRef>
          <a:fontRef idx="minor">
            <a:schemeClr val="tx1"/>
          </a:fontRef>
        </p:style>
      </p:cxnSp>
      <p:pic>
        <p:nvPicPr>
          <p:cNvPr id="18" name="Рисунок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138" y="6200775"/>
            <a:ext cx="690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descr="ÐÐ°ÑÑÐ¸Ð½ÐºÐ¸ Ð¿Ð¾ Ð·Ð°Ð¿ÑÐ¾ÑÑ Ð³ÐµÑÐ± Ð°Ð¼ÑÑÑÐºÐ¾Ð¹ Ð¾Ð±Ð»Ð°ÑÑ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3630" y="6181725"/>
            <a:ext cx="442884" cy="537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3327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3"/>
          <p:cNvSpPr txBox="1"/>
          <p:nvPr/>
        </p:nvSpPr>
        <p:spPr>
          <a:xfrm>
            <a:off x="1" y="345071"/>
            <a:ext cx="9143999" cy="833305"/>
          </a:xfrm>
          <a:prstGeom prst="rect">
            <a:avLst/>
          </a:prstGeom>
        </p:spPr>
        <p:txBody>
          <a:bodyPr wrap="square" lIns="0" tIns="0" rIns="0" bIns="0" rtlCol="0" anchor="t">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3218"/>
              </a:lnSpc>
            </a:pP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Garamond" panose="02020404030301010803" pitchFamily="18" charset="0"/>
              </a:rPr>
              <a:t>HELP WITH PROCESSING DOCUMENTS </a:t>
            </a:r>
            <a:b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Garamond" panose="02020404030301010803" pitchFamily="18" charset="0"/>
              </a:rPr>
            </a:b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Garamond" panose="02020404030301010803" pitchFamily="18" charset="0"/>
              </a:rPr>
              <a:t>FOR ENTERING RUSSIA </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Garamond" panose="02020404030301010803" pitchFamily="18" charset="0"/>
            </a:endParaRPr>
          </a:p>
        </p:txBody>
      </p:sp>
      <p:pic>
        <p:nvPicPr>
          <p:cNvPr id="34" name="Picture 7"/>
          <p:cNvPicPr>
            <a:picLocks noChangeAspect="1"/>
          </p:cNvPicPr>
          <p:nvPr/>
        </p:nvPicPr>
        <p:blipFill>
          <a:blip r:embed="rId2" cstate="print"/>
          <a:srcRect/>
          <a:stretch>
            <a:fillRect/>
          </a:stretch>
        </p:blipFill>
        <p:spPr>
          <a:xfrm rot="5400000">
            <a:off x="946021" y="1325200"/>
            <a:ext cx="736854" cy="755717"/>
          </a:xfrm>
          <a:prstGeom prst="rect">
            <a:avLst/>
          </a:prstGeom>
        </p:spPr>
      </p:pic>
      <p:sp>
        <p:nvSpPr>
          <p:cNvPr id="39" name="TextBox 5"/>
          <p:cNvSpPr txBox="1"/>
          <p:nvPr/>
        </p:nvSpPr>
        <p:spPr>
          <a:xfrm>
            <a:off x="1537483" y="1498279"/>
            <a:ext cx="7112804" cy="369332"/>
          </a:xfrm>
          <a:prstGeom prst="rect">
            <a:avLst/>
          </a:prstGeom>
        </p:spPr>
        <p:txBody>
          <a:bodyPr wrap="square" lIns="0" tIns="0" rIns="0" bIns="0" rtlCol="0" anchor="t">
            <a:spAutoFit/>
          </a:bodyPr>
          <a:lstStyle/>
          <a:p>
            <a:pPr algn="ctr"/>
            <a:r>
              <a:rPr lang="en-US" sz="2400" b="1" dirty="0">
                <a:solidFill>
                  <a:schemeClr val="accent1">
                    <a:lumMod val="20000"/>
                    <a:lumOff val="80000"/>
                  </a:schemeClr>
                </a:solidFill>
                <a:latin typeface="Garamond" panose="02020404030301010803" pitchFamily="18" charset="0"/>
              </a:rPr>
              <a:t>GETTING AN OFFICIAL INVITATION</a:t>
            </a:r>
          </a:p>
        </p:txBody>
      </p:sp>
      <p:sp>
        <p:nvSpPr>
          <p:cNvPr id="40" name="TextBox 4"/>
          <p:cNvSpPr txBox="1"/>
          <p:nvPr/>
        </p:nvSpPr>
        <p:spPr>
          <a:xfrm>
            <a:off x="501582" y="2200707"/>
            <a:ext cx="8475663" cy="923330"/>
          </a:xfrm>
          <a:prstGeom prst="rect">
            <a:avLst/>
          </a:prstGeom>
        </p:spPr>
        <p:txBody>
          <a:bodyPr wrap="square" lIns="0" tIns="0" rIns="0" bIns="0" rtlCol="0" anchor="t">
            <a:spAutoFit/>
          </a:bodyPr>
          <a:lstStyle/>
          <a:p>
            <a:pPr indent="180975"/>
            <a:r>
              <a:rPr lang="en-US" sz="2000" b="1" dirty="0">
                <a:solidFill>
                  <a:schemeClr val="accent3">
                    <a:lumMod val="20000"/>
                    <a:lumOff val="80000"/>
                  </a:schemeClr>
                </a:solidFill>
                <a:latin typeface="Garamond" panose="02020404030301010803" pitchFamily="18" charset="0"/>
              </a:rPr>
              <a:t>Once you get an approval for treatment, the health facility should obtain an official invitation and submit your documents to the Federal Migration Service of Russia in order to register your migration.</a:t>
            </a:r>
          </a:p>
        </p:txBody>
      </p:sp>
      <p:sp>
        <p:nvSpPr>
          <p:cNvPr id="42" name="TextBox 5"/>
          <p:cNvSpPr txBox="1"/>
          <p:nvPr/>
        </p:nvSpPr>
        <p:spPr>
          <a:xfrm>
            <a:off x="1797082" y="3854661"/>
            <a:ext cx="6957980" cy="738664"/>
          </a:xfrm>
          <a:prstGeom prst="rect">
            <a:avLst/>
          </a:prstGeom>
        </p:spPr>
        <p:txBody>
          <a:bodyPr wrap="square" lIns="0" tIns="0" rIns="0" bIns="0" rtlCol="0" anchor="t">
            <a:spAutoFit/>
          </a:bodyPr>
          <a:lstStyle/>
          <a:p>
            <a:pPr algn="ctr"/>
            <a:r>
              <a:rPr lang="en-US" sz="2400" b="1" dirty="0">
                <a:solidFill>
                  <a:schemeClr val="accent1">
                    <a:lumMod val="20000"/>
                    <a:lumOff val="80000"/>
                  </a:schemeClr>
                </a:solidFill>
                <a:latin typeface="Garamond" panose="02020404030301010803" pitchFamily="18" charset="0"/>
              </a:rPr>
              <a:t>APPLYING THROUGH TRAVEL AGENCIES </a:t>
            </a:r>
          </a:p>
          <a:p>
            <a:pPr algn="ctr"/>
            <a:r>
              <a:rPr lang="en-US" sz="2400" b="1" dirty="0">
                <a:solidFill>
                  <a:schemeClr val="accent1">
                    <a:lumMod val="20000"/>
                    <a:lumOff val="80000"/>
                  </a:schemeClr>
                </a:solidFill>
                <a:latin typeface="Garamond" panose="02020404030301010803" pitchFamily="18" charset="0"/>
              </a:rPr>
              <a:t>OR TRAVEL ASSISTANCE COMPANIES </a:t>
            </a:r>
          </a:p>
        </p:txBody>
      </p:sp>
      <p:sp>
        <p:nvSpPr>
          <p:cNvPr id="45" name="TextBox 4"/>
          <p:cNvSpPr txBox="1"/>
          <p:nvPr/>
        </p:nvSpPr>
        <p:spPr>
          <a:xfrm>
            <a:off x="501582" y="4885929"/>
            <a:ext cx="8404293" cy="615553"/>
          </a:xfrm>
          <a:prstGeom prst="rect">
            <a:avLst/>
          </a:prstGeom>
        </p:spPr>
        <p:txBody>
          <a:bodyPr wrap="square" lIns="0" tIns="0" rIns="0" bIns="0" rtlCol="0" anchor="t">
            <a:spAutoFit/>
          </a:bodyPr>
          <a:lstStyle/>
          <a:p>
            <a:pPr indent="180975"/>
            <a:r>
              <a:rPr lang="en-US" sz="2000" b="1" dirty="0">
                <a:solidFill>
                  <a:schemeClr val="accent3">
                    <a:lumMod val="20000"/>
                    <a:lumOff val="80000"/>
                  </a:schemeClr>
                </a:solidFill>
                <a:latin typeface="Garamond" panose="02020404030301010803" pitchFamily="18" charset="0"/>
              </a:rPr>
              <a:t>In case you need additional help with applying for a Russian visa, you can contact travel agencies or travel assistance companies. </a:t>
            </a:r>
          </a:p>
        </p:txBody>
      </p:sp>
      <p:pic>
        <p:nvPicPr>
          <p:cNvPr id="46" name="Picture 7"/>
          <p:cNvPicPr>
            <a:picLocks noChangeAspect="1"/>
          </p:cNvPicPr>
          <p:nvPr/>
        </p:nvPicPr>
        <p:blipFill>
          <a:blip r:embed="rId2" cstate="print"/>
          <a:srcRect/>
          <a:stretch>
            <a:fillRect/>
          </a:stretch>
        </p:blipFill>
        <p:spPr>
          <a:xfrm rot="5400000">
            <a:off x="946019" y="3852844"/>
            <a:ext cx="736854" cy="755717"/>
          </a:xfrm>
          <a:prstGeom prst="rect">
            <a:avLst/>
          </a:prstGeom>
        </p:spPr>
      </p:pic>
      <p:cxnSp>
        <p:nvCxnSpPr>
          <p:cNvPr id="14" name="Прямая соединительная линия 13"/>
          <p:cNvCxnSpPr/>
          <p:nvPr/>
        </p:nvCxnSpPr>
        <p:spPr>
          <a:xfrm>
            <a:off x="0" y="6029325"/>
            <a:ext cx="9144000" cy="9525"/>
          </a:xfrm>
          <a:prstGeom prst="line">
            <a:avLst/>
          </a:prstGeom>
          <a:ln/>
        </p:spPr>
        <p:style>
          <a:lnRef idx="3">
            <a:schemeClr val="accent1"/>
          </a:lnRef>
          <a:fillRef idx="0">
            <a:schemeClr val="accent1"/>
          </a:fillRef>
          <a:effectRef idx="2">
            <a:schemeClr val="accent1"/>
          </a:effectRef>
          <a:fontRef idx="minor">
            <a:schemeClr val="tx1"/>
          </a:fontRef>
        </p:style>
      </p:cxnSp>
      <p:pic>
        <p:nvPicPr>
          <p:cNvPr id="15" name="Рисунок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138" y="6200775"/>
            <a:ext cx="690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ÐÐ°ÑÑÐ¸Ð½ÐºÐ¸ Ð¿Ð¾ Ð·Ð°Ð¿ÑÐ¾ÑÑ Ð³ÐµÑÐ± Ð°Ð¼ÑÑÑÐºÐ¾Ð¹ Ð¾Ð±Ð»Ð°ÑÑ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3630" y="6181725"/>
            <a:ext cx="442884" cy="537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2345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Заголовок 1"/>
          <p:cNvSpPr>
            <a:spLocks noGrp="1"/>
          </p:cNvSpPr>
          <p:nvPr>
            <p:ph type="ctrTitle"/>
          </p:nvPr>
        </p:nvSpPr>
        <p:spPr>
          <a:xfrm>
            <a:off x="0" y="2347782"/>
            <a:ext cx="9143999" cy="1703824"/>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182880"/>
            <a:r>
              <a:rPr lang="en-US" sz="5400" cap="none" dirty="0" smtClean="0">
                <a:solidFill>
                  <a:schemeClr val="tx2">
                    <a:lumMod val="90000"/>
                  </a:schemeClr>
                </a:solidFill>
                <a:latin typeface="Garamond" panose="02020404030301010803" pitchFamily="18" charset="0"/>
              </a:rPr>
              <a:t>WELCOME TO </a:t>
            </a:r>
            <a:br>
              <a:rPr lang="en-US" sz="5400" cap="none" dirty="0" smtClean="0">
                <a:solidFill>
                  <a:schemeClr val="tx2">
                    <a:lumMod val="90000"/>
                  </a:schemeClr>
                </a:solidFill>
                <a:latin typeface="Garamond" panose="02020404030301010803" pitchFamily="18" charset="0"/>
              </a:rPr>
            </a:br>
            <a:r>
              <a:rPr lang="en-US" sz="5400" cap="none" dirty="0" smtClean="0">
                <a:solidFill>
                  <a:schemeClr val="tx2">
                    <a:lumMod val="90000"/>
                  </a:schemeClr>
                </a:solidFill>
                <a:latin typeface="Garamond" panose="02020404030301010803" pitchFamily="18" charset="0"/>
              </a:rPr>
              <a:t>AMUR REGION</a:t>
            </a:r>
            <a:r>
              <a:rPr lang="ru-RU" sz="5400" cap="none" dirty="0" smtClean="0">
                <a:solidFill>
                  <a:schemeClr val="tx2">
                    <a:lumMod val="90000"/>
                  </a:schemeClr>
                </a:solidFill>
                <a:latin typeface="Garamond" panose="02020404030301010803" pitchFamily="18" charset="0"/>
              </a:rPr>
              <a:t>!</a:t>
            </a:r>
            <a:endParaRPr lang="ru-RU" sz="4000" cap="none"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T Norms ExtraBold"/>
            </a:endParaRPr>
          </a:p>
        </p:txBody>
      </p:sp>
      <p:grpSp>
        <p:nvGrpSpPr>
          <p:cNvPr id="14" name="Группа 13"/>
          <p:cNvGrpSpPr/>
          <p:nvPr/>
        </p:nvGrpSpPr>
        <p:grpSpPr>
          <a:xfrm>
            <a:off x="86930" y="85725"/>
            <a:ext cx="1800000" cy="1800000"/>
            <a:chOff x="8527775" y="2392454"/>
            <a:chExt cx="1232450" cy="1204494"/>
          </a:xfrm>
        </p:grpSpPr>
        <p:grpSp>
          <p:nvGrpSpPr>
            <p:cNvPr id="15" name="Group 3"/>
            <p:cNvGrpSpPr/>
            <p:nvPr/>
          </p:nvGrpSpPr>
          <p:grpSpPr>
            <a:xfrm>
              <a:off x="8527775" y="2392454"/>
              <a:ext cx="1232450" cy="1204494"/>
              <a:chOff x="0" y="0"/>
              <a:chExt cx="6350000" cy="6350000"/>
            </a:xfrm>
          </p:grpSpPr>
          <p:sp>
            <p:nvSpPr>
              <p:cNvPr id="19"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p:spPr>
            <p:style>
              <a:lnRef idx="1">
                <a:schemeClr val="accent6"/>
              </a:lnRef>
              <a:fillRef idx="3">
                <a:schemeClr val="accent6"/>
              </a:fillRef>
              <a:effectRef idx="2">
                <a:schemeClr val="accent6"/>
              </a:effectRef>
              <a:fontRef idx="minor">
                <a:schemeClr val="lt1"/>
              </a:fontRef>
            </p:style>
          </p:sp>
        </p:grpSp>
        <p:grpSp>
          <p:nvGrpSpPr>
            <p:cNvPr id="16" name="Group 10"/>
            <p:cNvGrpSpPr/>
            <p:nvPr/>
          </p:nvGrpSpPr>
          <p:grpSpPr>
            <a:xfrm>
              <a:off x="8622955" y="2567929"/>
              <a:ext cx="1042089" cy="1018450"/>
              <a:chOff x="0" y="0"/>
              <a:chExt cx="6350000" cy="6350000"/>
            </a:xfrm>
          </p:grpSpPr>
          <p:sp>
            <p:nvSpPr>
              <p:cNvPr id="18"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p:spPr>
            <p:style>
              <a:lnRef idx="0">
                <a:schemeClr val="accent2"/>
              </a:lnRef>
              <a:fillRef idx="3">
                <a:schemeClr val="accent2"/>
              </a:fillRef>
              <a:effectRef idx="3">
                <a:schemeClr val="accent2"/>
              </a:effectRef>
              <a:fontRef idx="minor">
                <a:schemeClr val="lt1"/>
              </a:fontRef>
            </p:style>
          </p:sp>
        </p:grpSp>
        <p:pic>
          <p:nvPicPr>
            <p:cNvPr id="17" name="Picture 32"/>
            <p:cNvPicPr>
              <a:picLocks noChangeAspect="1"/>
            </p:cNvPicPr>
            <p:nvPr/>
          </p:nvPicPr>
          <p:blipFill>
            <a:blip r:embed="rId2" cstate="print">
              <a:duotone>
                <a:schemeClr val="accent6">
                  <a:shade val="45000"/>
                  <a:satMod val="135000"/>
                </a:schemeClr>
                <a:prstClr val="white"/>
              </a:duotone>
            </a:blip>
            <a:srcRect/>
            <a:stretch>
              <a:fillRect/>
            </a:stretch>
          </p:blipFill>
          <p:spPr>
            <a:xfrm>
              <a:off x="8860448" y="2721956"/>
              <a:ext cx="567104" cy="679167"/>
            </a:xfrm>
            <a:prstGeom prst="rect">
              <a:avLst/>
            </a:prstGeom>
          </p:spPr>
        </p:pic>
      </p:grpSp>
      <p:cxnSp>
        <p:nvCxnSpPr>
          <p:cNvPr id="13" name="Прямая соединительная линия 12"/>
          <p:cNvCxnSpPr/>
          <p:nvPr/>
        </p:nvCxnSpPr>
        <p:spPr>
          <a:xfrm>
            <a:off x="0" y="6029325"/>
            <a:ext cx="9144000" cy="9525"/>
          </a:xfrm>
          <a:prstGeom prst="line">
            <a:avLst/>
          </a:prstGeom>
          <a:ln/>
        </p:spPr>
        <p:style>
          <a:lnRef idx="3">
            <a:schemeClr val="accent1"/>
          </a:lnRef>
          <a:fillRef idx="0">
            <a:schemeClr val="accent1"/>
          </a:fillRef>
          <a:effectRef idx="2">
            <a:schemeClr val="accent1"/>
          </a:effectRef>
          <a:fontRef idx="minor">
            <a:schemeClr val="tx1"/>
          </a:fontRef>
        </p:style>
      </p:cxnSp>
      <p:pic>
        <p:nvPicPr>
          <p:cNvPr id="21" name="Рисунок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138" y="6200775"/>
            <a:ext cx="690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 descr="ÐÐ°ÑÑÐ¸Ð½ÐºÐ¸ Ð¿Ð¾ Ð·Ð°Ð¿ÑÐ¾ÑÑ Ð³ÐµÑÐ± Ð°Ð¼ÑÑÑÐºÐ¾Ð¹ Ð¾Ð±Ð»Ð°ÑÑ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3630" y="6181725"/>
            <a:ext cx="442884" cy="537916"/>
          </a:xfrm>
          <a:prstGeom prst="rect">
            <a:avLst/>
          </a:prstGeom>
          <a:noFill/>
          <a:extLst>
            <a:ext uri="{909E8E84-426E-40DD-AFC4-6F175D3DCCD1}">
              <a14:hiddenFill xmlns:a14="http://schemas.microsoft.com/office/drawing/2010/main">
                <a:solidFill>
                  <a:srgbClr val="FFFFFF"/>
                </a:solidFill>
              </a14:hiddenFill>
            </a:ext>
          </a:extLst>
        </p:spPr>
      </p:pic>
      <p:sp>
        <p:nvSpPr>
          <p:cNvPr id="12" name="Заголовок 1"/>
          <p:cNvSpPr txBox="1">
            <a:spLocks/>
          </p:cNvSpPr>
          <p:nvPr/>
        </p:nvSpPr>
        <p:spPr>
          <a:xfrm>
            <a:off x="1" y="521736"/>
            <a:ext cx="9143999" cy="910190"/>
          </a:xfrm>
          <a:prstGeom prst="rect">
            <a:avLst/>
          </a:prstGeom>
        </p:spPr>
        <p:txBody>
          <a:bodyPr vert="horz" lIns="45720" tIns="0" rIns="45720" bIns="0" anchor="b">
            <a:normAutofit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marL="182880" defTabSz="914400" fontAlgn="auto">
              <a:spcAft>
                <a:spcPts val="0"/>
              </a:spcAft>
            </a:pPr>
            <a:r>
              <a:rPr lang="ru-RU" sz="6000" cap="none"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TT Norms ExtraBold"/>
              </a:rPr>
              <a:t>  </a:t>
            </a:r>
            <a:r>
              <a:rPr lang="en-US" sz="6000" cap="none"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TT Norms ExtraBold"/>
              </a:rPr>
              <a:t>STEP V</a:t>
            </a:r>
            <a:endParaRPr lang="ru-RU" sz="4000" cap="none"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T Norms ExtraBold"/>
            </a:endParaRPr>
          </a:p>
        </p:txBody>
      </p:sp>
    </p:spTree>
    <p:extLst>
      <p:ext uri="{BB962C8B-B14F-4D97-AF65-F5344CB8AC3E}">
        <p14:creationId xmlns:p14="http://schemas.microsoft.com/office/powerpoint/2010/main" val="36209742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3"/>
          <p:cNvSpPr txBox="1"/>
          <p:nvPr/>
        </p:nvSpPr>
        <p:spPr>
          <a:xfrm>
            <a:off x="157163" y="338010"/>
            <a:ext cx="4981576" cy="1258101"/>
          </a:xfrm>
          <a:prstGeom prst="rect">
            <a:avLst/>
          </a:prstGeom>
        </p:spPr>
        <p:txBody>
          <a:bodyPr wrap="square" lIns="0" tIns="0" rIns="0" bIns="0" rtlCol="0" anchor="t">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3218"/>
              </a:lnSpc>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Garamond" panose="02020404030301010803" pitchFamily="18" charset="0"/>
              </a:rPr>
              <a:t>EMERGENCY TELEPHONE </a:t>
            </a: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Garamond" panose="02020404030301010803" pitchFamily="18" charset="0"/>
              </a:rPr>
              <a:t>NUMBERS</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Garamond" panose="02020404030301010803" pitchFamily="18" charset="0"/>
            </a:endParaRPr>
          </a:p>
        </p:txBody>
      </p:sp>
      <p:sp>
        <p:nvSpPr>
          <p:cNvPr id="9" name="Скругленный прямоугольник 8"/>
          <p:cNvSpPr/>
          <p:nvPr/>
        </p:nvSpPr>
        <p:spPr>
          <a:xfrm>
            <a:off x="850107" y="1618838"/>
            <a:ext cx="3595687" cy="145732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rPr>
              <a:t>EMERGENCY </a:t>
            </a:r>
            <a:endParaRPr lang="ru-RU" b="1" dirty="0" smtClean="0">
              <a:solidFill>
                <a:schemeClr val="bg2">
                  <a:lumMod val="75000"/>
                </a:schemeClr>
              </a:solidFill>
              <a:latin typeface="Garamond" panose="02020404030301010803" pitchFamily="18" charset="0"/>
              <a:ea typeface="Batang" panose="02030600000101010101" pitchFamily="18" charset="-127"/>
              <a:cs typeface="Arial" panose="020B0604020202020204" pitchFamily="34" charset="0"/>
            </a:endParaRPr>
          </a:p>
          <a:p>
            <a:pPr algn="ctr"/>
            <a:r>
              <a:rPr lang="ru-RU" sz="3600" b="1" dirty="0" smtClean="0">
                <a:solidFill>
                  <a:srgbClr val="FF0000"/>
                </a:solidFill>
                <a:latin typeface="Garamond" panose="02020404030301010803" pitchFamily="18" charset="0"/>
                <a:ea typeface="Batang" panose="02030600000101010101" pitchFamily="18" charset="-127"/>
                <a:cs typeface="Arial" panose="020B0604020202020204" pitchFamily="34" charset="0"/>
              </a:rPr>
              <a:t>112</a:t>
            </a:r>
          </a:p>
        </p:txBody>
      </p:sp>
      <p:sp>
        <p:nvSpPr>
          <p:cNvPr id="13" name="Скругленный прямоугольник 12"/>
          <p:cNvSpPr/>
          <p:nvPr/>
        </p:nvSpPr>
        <p:spPr>
          <a:xfrm>
            <a:off x="266699" y="3333747"/>
            <a:ext cx="4026693" cy="230505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a:r>
              <a:rPr lang="en-US" sz="2400" b="1" dirty="0">
                <a:solidFill>
                  <a:srgbClr val="073E87">
                    <a:lumMod val="75000"/>
                  </a:srgbClr>
                </a:solidFill>
                <a:latin typeface="Garamond" panose="02020404030301010803" pitchFamily="18" charset="0"/>
                <a:ea typeface="Batang" panose="02030600000101010101" pitchFamily="18" charset="-127"/>
                <a:cs typeface="Arial" panose="020B0604020202020204" pitchFamily="34" charset="0"/>
              </a:rPr>
              <a:t>FEDERAL MIGRATION SERVICE OF </a:t>
            </a:r>
            <a:r>
              <a:rPr lang="en-US" sz="2400" b="1" dirty="0" smtClean="0">
                <a:solidFill>
                  <a:srgbClr val="073E87">
                    <a:lumMod val="75000"/>
                  </a:srgbClr>
                </a:solidFill>
                <a:latin typeface="Garamond" panose="02020404030301010803" pitchFamily="18" charset="0"/>
                <a:ea typeface="Batang" panose="02030600000101010101" pitchFamily="18" charset="-127"/>
                <a:cs typeface="Arial" panose="020B0604020202020204" pitchFamily="34" charset="0"/>
              </a:rPr>
              <a:t>RUSSIA</a:t>
            </a:r>
            <a:endParaRPr lang="ru-RU" sz="2400" b="1" dirty="0">
              <a:solidFill>
                <a:srgbClr val="073E87">
                  <a:lumMod val="75000"/>
                </a:srgbClr>
              </a:solidFill>
              <a:latin typeface="Garamond" panose="02020404030301010803" pitchFamily="18" charset="0"/>
              <a:ea typeface="Batang" panose="02030600000101010101" pitchFamily="18" charset="-127"/>
              <a:cs typeface="Arial" panose="020B0604020202020204" pitchFamily="34" charset="0"/>
            </a:endParaRPr>
          </a:p>
          <a:p>
            <a:pPr lvl="0" algn="ctr"/>
            <a:r>
              <a:rPr lang="ru-RU" sz="3200" b="1" dirty="0" smtClean="0">
                <a:solidFill>
                  <a:srgbClr val="FF0000"/>
                </a:solidFill>
                <a:latin typeface="Garamond" panose="02020404030301010803" pitchFamily="18" charset="0"/>
                <a:ea typeface="Batang" panose="02030600000101010101" pitchFamily="18" charset="-127"/>
                <a:cs typeface="Arial" panose="020B0604020202020204" pitchFamily="34" charset="0"/>
              </a:rPr>
              <a:t>8 (800) 350 23 69</a:t>
            </a:r>
          </a:p>
          <a:p>
            <a:pPr lvl="0" algn="ctr"/>
            <a:r>
              <a:rPr lang="ru-RU" sz="3200" b="1" dirty="0" smtClean="0">
                <a:solidFill>
                  <a:srgbClr val="FF0000"/>
                </a:solidFill>
                <a:latin typeface="Garamond" panose="02020404030301010803" pitchFamily="18" charset="0"/>
                <a:ea typeface="Batang" panose="02030600000101010101" pitchFamily="18" charset="-127"/>
                <a:cs typeface="Arial" panose="020B0604020202020204" pitchFamily="34" charset="0"/>
              </a:rPr>
              <a:t>*381</a:t>
            </a:r>
            <a:endParaRPr lang="ru-RU" sz="2400" b="1" dirty="0">
              <a:solidFill>
                <a:srgbClr val="073E87">
                  <a:lumMod val="75000"/>
                </a:srgbClr>
              </a:solidFill>
              <a:latin typeface="Garamond" panose="02020404030301010803" pitchFamily="18" charset="0"/>
              <a:ea typeface="Batang" panose="02030600000101010101" pitchFamily="18" charset="-127"/>
              <a:cs typeface="Arial" panose="020B0604020202020204" pitchFamily="34" charset="0"/>
            </a:endParaRPr>
          </a:p>
        </p:txBody>
      </p:sp>
      <p:sp>
        <p:nvSpPr>
          <p:cNvPr id="14" name="Скругленный прямоугольник 13"/>
          <p:cNvSpPr/>
          <p:nvPr/>
        </p:nvSpPr>
        <p:spPr>
          <a:xfrm>
            <a:off x="4572000" y="3333748"/>
            <a:ext cx="4257675" cy="230505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a:r>
              <a:rPr lang="en-US" sz="2800" b="1" dirty="0">
                <a:solidFill>
                  <a:srgbClr val="073E87">
                    <a:lumMod val="75000"/>
                  </a:srgbClr>
                </a:solidFill>
                <a:latin typeface="Garamond" panose="02020404030301010803" pitchFamily="18" charset="0"/>
                <a:ea typeface="Batang" panose="02030600000101010101" pitchFamily="18" charset="-127"/>
                <a:cs typeface="Arial" panose="020B0604020202020204" pitchFamily="34" charset="0"/>
              </a:rPr>
              <a:t>POLICE</a:t>
            </a:r>
            <a:endParaRPr lang="ru-RU" b="1" dirty="0">
              <a:solidFill>
                <a:srgbClr val="073E87">
                  <a:lumMod val="75000"/>
                </a:srgbClr>
              </a:solidFill>
              <a:latin typeface="Garamond" panose="02020404030301010803" pitchFamily="18" charset="0"/>
              <a:ea typeface="Batang" panose="02030600000101010101" pitchFamily="18" charset="-127"/>
              <a:cs typeface="Arial" panose="020B0604020202020204" pitchFamily="34" charset="0"/>
            </a:endParaRPr>
          </a:p>
          <a:p>
            <a:pPr lvl="0" algn="ctr"/>
            <a:r>
              <a:rPr lang="ru-RU" sz="3200" b="1" dirty="0" smtClean="0">
                <a:solidFill>
                  <a:srgbClr val="FF0000"/>
                </a:solidFill>
                <a:latin typeface="Garamond" panose="02020404030301010803" pitchFamily="18" charset="0"/>
                <a:ea typeface="Batang" panose="02030600000101010101" pitchFamily="18" charset="-127"/>
                <a:cs typeface="Arial" panose="020B0604020202020204" pitchFamily="34" charset="0"/>
              </a:rPr>
              <a:t>8 (800) 222 74 47</a:t>
            </a:r>
            <a:endParaRPr lang="ru-RU" sz="2400" b="1" dirty="0">
              <a:solidFill>
                <a:srgbClr val="073E87">
                  <a:lumMod val="75000"/>
                </a:srgbClr>
              </a:solidFill>
              <a:latin typeface="Garamond" panose="02020404030301010803" pitchFamily="18" charset="0"/>
              <a:ea typeface="Batang" panose="02030600000101010101" pitchFamily="18" charset="-127"/>
              <a:cs typeface="Arial" panose="020B0604020202020204" pitchFamily="34" charset="0"/>
            </a:endParaRPr>
          </a:p>
        </p:txBody>
      </p:sp>
      <p:pic>
        <p:nvPicPr>
          <p:cNvPr id="3074" name="Picture 2" descr="http://filearchive.cnews.ru/img/files/2017/08/15/mcnteleco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3538" y="271335"/>
            <a:ext cx="3492000" cy="2332525"/>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Прямая соединительная линия 14"/>
          <p:cNvCxnSpPr/>
          <p:nvPr/>
        </p:nvCxnSpPr>
        <p:spPr>
          <a:xfrm>
            <a:off x="0" y="6029325"/>
            <a:ext cx="9144000" cy="9525"/>
          </a:xfrm>
          <a:prstGeom prst="line">
            <a:avLst/>
          </a:prstGeom>
          <a:ln/>
        </p:spPr>
        <p:style>
          <a:lnRef idx="3">
            <a:schemeClr val="accent1"/>
          </a:lnRef>
          <a:fillRef idx="0">
            <a:schemeClr val="accent1"/>
          </a:fillRef>
          <a:effectRef idx="2">
            <a:schemeClr val="accent1"/>
          </a:effectRef>
          <a:fontRef idx="minor">
            <a:schemeClr val="tx1"/>
          </a:fontRef>
        </p:style>
      </p:cxnSp>
      <p:pic>
        <p:nvPicPr>
          <p:cNvPr id="17" name="Рисунок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138" y="6200775"/>
            <a:ext cx="690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descr="ÐÐ°ÑÑÐ¸Ð½ÐºÐ¸ Ð¿Ð¾ Ð·Ð°Ð¿ÑÐ¾ÑÑ Ð³ÐµÑÐ± Ð°Ð¼ÑÑÑÐºÐ¾Ð¹ Ð¾Ð±Ð»Ð°ÑÑ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3630" y="6181725"/>
            <a:ext cx="442884" cy="537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8876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39574" y="142875"/>
            <a:ext cx="8305964" cy="1177924"/>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182880"/>
            <a:r>
              <a:rPr lang="en-US" sz="3200" cap="none"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TT Norms ExtraBold"/>
              </a:rPr>
              <a:t>HOW TO GET TREATMENT IN </a:t>
            </a:r>
            <a:r>
              <a:rPr lang="en-US" sz="3200" cap="none"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TT Norms ExtraBold"/>
              </a:rPr>
              <a:t/>
            </a:r>
            <a:br>
              <a:rPr lang="en-US" sz="3200" cap="none"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TT Norms ExtraBold"/>
              </a:rPr>
            </a:br>
            <a:r>
              <a:rPr lang="en-US" sz="3200" cap="none"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TT Norms ExtraBold"/>
              </a:rPr>
              <a:t>THE </a:t>
            </a:r>
            <a:r>
              <a:rPr lang="en-US" sz="3200" cap="none"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TT Norms ExtraBold"/>
              </a:rPr>
              <a:t>AMUR REGION</a:t>
            </a:r>
            <a:endParaRPr lang="ru-RU" sz="3200" cap="none"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TT Norms ExtraBold"/>
            </a:endParaRPr>
          </a:p>
        </p:txBody>
      </p:sp>
      <p:sp>
        <p:nvSpPr>
          <p:cNvPr id="14" name="TextBox 5"/>
          <p:cNvSpPr txBox="1"/>
          <p:nvPr/>
        </p:nvSpPr>
        <p:spPr>
          <a:xfrm>
            <a:off x="1790700" y="1773705"/>
            <a:ext cx="3609975" cy="584775"/>
          </a:xfrm>
          <a:prstGeom prst="rect">
            <a:avLst/>
          </a:prstGeom>
        </p:spPr>
        <p:txBody>
          <a:bodyPr wrap="square" lIns="0" tIns="0" rIns="0" bIns="0" rtlCol="0" anchor="t">
            <a:spAutoFit/>
          </a:bodyPr>
          <a:lstStyle/>
          <a:p>
            <a:pPr algn="ctr"/>
            <a:r>
              <a:rPr lang="en-US" sz="2000" b="1" dirty="0">
                <a:solidFill>
                  <a:schemeClr val="accent1">
                    <a:lumMod val="20000"/>
                    <a:lumOff val="80000"/>
                  </a:schemeClr>
                </a:solidFill>
                <a:latin typeface="Garamond" panose="02020404030301010803" pitchFamily="18" charset="0"/>
              </a:rPr>
              <a:t>STEP </a:t>
            </a:r>
            <a:r>
              <a:rPr lang="en-US" sz="2000" b="1" dirty="0" smtClean="0">
                <a:solidFill>
                  <a:schemeClr val="accent1">
                    <a:lumMod val="20000"/>
                    <a:lumOff val="80000"/>
                  </a:schemeClr>
                </a:solidFill>
                <a:latin typeface="Garamond" panose="02020404030301010803" pitchFamily="18" charset="0"/>
              </a:rPr>
              <a:t>I</a:t>
            </a:r>
            <a:r>
              <a:rPr lang="en-US" sz="2000" b="1" i="0" dirty="0" smtClean="0">
                <a:solidFill>
                  <a:schemeClr val="accent1">
                    <a:lumMod val="20000"/>
                    <a:lumOff val="80000"/>
                  </a:schemeClr>
                </a:solidFill>
                <a:latin typeface="Garamond" panose="02020404030301010803" pitchFamily="18" charset="0"/>
              </a:rPr>
              <a:t>:</a:t>
            </a:r>
            <a:endParaRPr lang="en-US" sz="2000" b="1" i="0" dirty="0">
              <a:solidFill>
                <a:schemeClr val="accent1">
                  <a:lumMod val="20000"/>
                  <a:lumOff val="80000"/>
                </a:schemeClr>
              </a:solidFill>
              <a:latin typeface="Garamond" panose="02020404030301010803" pitchFamily="18" charset="0"/>
            </a:endParaRPr>
          </a:p>
          <a:p>
            <a:pPr algn="ctr"/>
            <a:r>
              <a:rPr lang="en-US" b="1" dirty="0">
                <a:solidFill>
                  <a:schemeClr val="accent1">
                    <a:lumMod val="20000"/>
                    <a:lumOff val="80000"/>
                  </a:schemeClr>
                </a:solidFill>
                <a:latin typeface="Garamond" panose="02020404030301010803" pitchFamily="18" charset="0"/>
              </a:rPr>
              <a:t>Choose </a:t>
            </a:r>
            <a:r>
              <a:rPr lang="en-US" b="1" dirty="0" smtClean="0">
                <a:solidFill>
                  <a:schemeClr val="accent1">
                    <a:lumMod val="20000"/>
                    <a:lumOff val="80000"/>
                  </a:schemeClr>
                </a:solidFill>
                <a:latin typeface="Garamond" panose="02020404030301010803" pitchFamily="18" charset="0"/>
              </a:rPr>
              <a:t>a </a:t>
            </a:r>
            <a:r>
              <a:rPr lang="en-US" b="1" dirty="0">
                <a:solidFill>
                  <a:schemeClr val="accent1">
                    <a:lumMod val="20000"/>
                    <a:lumOff val="80000"/>
                  </a:schemeClr>
                </a:solidFill>
                <a:latin typeface="Garamond" panose="02020404030301010803" pitchFamily="18" charset="0"/>
              </a:rPr>
              <a:t>health facility </a:t>
            </a:r>
          </a:p>
        </p:txBody>
      </p:sp>
      <p:sp>
        <p:nvSpPr>
          <p:cNvPr id="15" name="TextBox 6"/>
          <p:cNvSpPr txBox="1"/>
          <p:nvPr/>
        </p:nvSpPr>
        <p:spPr>
          <a:xfrm>
            <a:off x="1790701" y="2941122"/>
            <a:ext cx="3609974" cy="861774"/>
          </a:xfrm>
          <a:prstGeom prst="rect">
            <a:avLst/>
          </a:prstGeom>
        </p:spPr>
        <p:txBody>
          <a:bodyPr wrap="square" lIns="0" tIns="0" rIns="0" bIns="0" rtlCol="0" anchor="t">
            <a:spAutoFit/>
          </a:bodyPr>
          <a:lstStyle/>
          <a:p>
            <a:pPr algn="ctr"/>
            <a:r>
              <a:rPr lang="en-US" sz="2000" b="1" dirty="0" smtClean="0">
                <a:solidFill>
                  <a:schemeClr val="accent1">
                    <a:lumMod val="20000"/>
                    <a:lumOff val="80000"/>
                  </a:schemeClr>
                </a:solidFill>
                <a:latin typeface="Garamond" panose="02020404030301010803" pitchFamily="18" charset="0"/>
              </a:rPr>
              <a:t>STEP II</a:t>
            </a:r>
            <a:r>
              <a:rPr lang="en-US" sz="2000" b="1" i="0" dirty="0" smtClean="0">
                <a:solidFill>
                  <a:schemeClr val="accent1">
                    <a:lumMod val="20000"/>
                    <a:lumOff val="80000"/>
                  </a:schemeClr>
                </a:solidFill>
                <a:latin typeface="Garamond" panose="02020404030301010803" pitchFamily="18" charset="0"/>
              </a:rPr>
              <a:t>:</a:t>
            </a:r>
            <a:endParaRPr lang="en-US" sz="2000" b="1" i="0" dirty="0">
              <a:solidFill>
                <a:schemeClr val="accent1">
                  <a:lumMod val="20000"/>
                  <a:lumOff val="80000"/>
                </a:schemeClr>
              </a:solidFill>
              <a:latin typeface="Garamond" panose="02020404030301010803" pitchFamily="18" charset="0"/>
            </a:endParaRPr>
          </a:p>
          <a:p>
            <a:pPr algn="ctr"/>
            <a:r>
              <a:rPr lang="en-US" b="1" dirty="0">
                <a:solidFill>
                  <a:schemeClr val="accent1">
                    <a:lumMod val="20000"/>
                    <a:lumOff val="80000"/>
                  </a:schemeClr>
                </a:solidFill>
                <a:latin typeface="Garamond" panose="02020404030301010803" pitchFamily="18" charset="0"/>
              </a:rPr>
              <a:t>Get </a:t>
            </a:r>
            <a:r>
              <a:rPr lang="en-US" b="1" dirty="0" smtClean="0">
                <a:solidFill>
                  <a:schemeClr val="accent1">
                    <a:lumMod val="20000"/>
                    <a:lumOff val="80000"/>
                  </a:schemeClr>
                </a:solidFill>
                <a:latin typeface="Garamond" panose="02020404030301010803" pitchFamily="18" charset="0"/>
              </a:rPr>
              <a:t>confirmation from </a:t>
            </a:r>
            <a:r>
              <a:rPr lang="en-US" b="1" dirty="0">
                <a:solidFill>
                  <a:schemeClr val="accent1">
                    <a:lumMod val="20000"/>
                    <a:lumOff val="80000"/>
                  </a:schemeClr>
                </a:solidFill>
                <a:latin typeface="Garamond" panose="02020404030301010803" pitchFamily="18" charset="0"/>
              </a:rPr>
              <a:t>chosen healthcare facility</a:t>
            </a:r>
            <a:endParaRPr lang="en-US" b="1" i="0" dirty="0">
              <a:solidFill>
                <a:schemeClr val="accent1">
                  <a:lumMod val="20000"/>
                  <a:lumOff val="80000"/>
                </a:schemeClr>
              </a:solidFill>
              <a:latin typeface="Garamond" panose="02020404030301010803" pitchFamily="18" charset="0"/>
            </a:endParaRPr>
          </a:p>
        </p:txBody>
      </p:sp>
      <p:sp>
        <p:nvSpPr>
          <p:cNvPr id="16" name="TextBox 7"/>
          <p:cNvSpPr txBox="1"/>
          <p:nvPr/>
        </p:nvSpPr>
        <p:spPr>
          <a:xfrm>
            <a:off x="1790701" y="4370937"/>
            <a:ext cx="3609973" cy="861774"/>
          </a:xfrm>
          <a:prstGeom prst="rect">
            <a:avLst/>
          </a:prstGeom>
        </p:spPr>
        <p:txBody>
          <a:bodyPr wrap="square" lIns="0" tIns="0" rIns="0" bIns="0" rtlCol="0" anchor="t">
            <a:spAutoFit/>
          </a:bodyPr>
          <a:lstStyle/>
          <a:p>
            <a:pPr algn="ctr"/>
            <a:r>
              <a:rPr lang="en-US" sz="2000" b="1" dirty="0">
                <a:solidFill>
                  <a:schemeClr val="accent1">
                    <a:lumMod val="20000"/>
                    <a:lumOff val="80000"/>
                  </a:schemeClr>
                </a:solidFill>
                <a:latin typeface="Garamond" panose="02020404030301010803" pitchFamily="18" charset="0"/>
              </a:rPr>
              <a:t>STEP </a:t>
            </a:r>
            <a:r>
              <a:rPr lang="en-US" sz="2000" b="1" i="0" dirty="0" smtClean="0">
                <a:solidFill>
                  <a:schemeClr val="accent1">
                    <a:lumMod val="20000"/>
                    <a:lumOff val="80000"/>
                  </a:schemeClr>
                </a:solidFill>
                <a:latin typeface="Garamond" panose="02020404030301010803" pitchFamily="18" charset="0"/>
              </a:rPr>
              <a:t>III:</a:t>
            </a:r>
            <a:endParaRPr lang="en-US" sz="2000" b="1" i="0" dirty="0">
              <a:solidFill>
                <a:schemeClr val="accent1">
                  <a:lumMod val="20000"/>
                  <a:lumOff val="80000"/>
                </a:schemeClr>
              </a:solidFill>
              <a:latin typeface="Garamond" panose="02020404030301010803" pitchFamily="18" charset="0"/>
            </a:endParaRPr>
          </a:p>
          <a:p>
            <a:pPr algn="ctr"/>
            <a:r>
              <a:rPr lang="en-US" b="1" dirty="0">
                <a:solidFill>
                  <a:schemeClr val="accent1">
                    <a:lumMod val="20000"/>
                    <a:lumOff val="80000"/>
                  </a:schemeClr>
                </a:solidFill>
                <a:latin typeface="Garamond" panose="02020404030301010803" pitchFamily="18" charset="0"/>
              </a:rPr>
              <a:t>Select type </a:t>
            </a:r>
            <a:r>
              <a:rPr lang="en-US" b="1" dirty="0" smtClean="0">
                <a:solidFill>
                  <a:schemeClr val="accent1">
                    <a:lumMod val="20000"/>
                    <a:lumOff val="80000"/>
                  </a:schemeClr>
                </a:solidFill>
                <a:latin typeface="Garamond" panose="02020404030301010803" pitchFamily="18" charset="0"/>
              </a:rPr>
              <a:t>of </a:t>
            </a:r>
            <a:r>
              <a:rPr lang="en-US" b="1" dirty="0">
                <a:solidFill>
                  <a:schemeClr val="accent1">
                    <a:lumMod val="20000"/>
                    <a:lumOff val="80000"/>
                  </a:schemeClr>
                </a:solidFill>
                <a:latin typeface="Garamond" panose="02020404030301010803" pitchFamily="18" charset="0"/>
              </a:rPr>
              <a:t>transportation </a:t>
            </a:r>
          </a:p>
          <a:p>
            <a:pPr algn="ctr"/>
            <a:r>
              <a:rPr lang="en-US" b="1" dirty="0">
                <a:solidFill>
                  <a:schemeClr val="accent1">
                    <a:lumMod val="20000"/>
                    <a:lumOff val="80000"/>
                  </a:schemeClr>
                </a:solidFill>
                <a:latin typeface="Garamond" panose="02020404030301010803" pitchFamily="18" charset="0"/>
              </a:rPr>
              <a:t>and accommodation</a:t>
            </a:r>
            <a:endParaRPr lang="en-US" b="1" i="0" dirty="0">
              <a:solidFill>
                <a:schemeClr val="accent1">
                  <a:lumMod val="20000"/>
                  <a:lumOff val="80000"/>
                </a:schemeClr>
              </a:solidFill>
              <a:latin typeface="Garamond" panose="02020404030301010803" pitchFamily="18" charset="0"/>
            </a:endParaRPr>
          </a:p>
        </p:txBody>
      </p:sp>
      <p:sp>
        <p:nvSpPr>
          <p:cNvPr id="17" name="TextBox 8"/>
          <p:cNvSpPr txBox="1"/>
          <p:nvPr/>
        </p:nvSpPr>
        <p:spPr>
          <a:xfrm>
            <a:off x="6892514" y="2558203"/>
            <a:ext cx="1879449" cy="584775"/>
          </a:xfrm>
          <a:prstGeom prst="rect">
            <a:avLst/>
          </a:prstGeom>
        </p:spPr>
        <p:txBody>
          <a:bodyPr wrap="square" lIns="0" tIns="0" rIns="0" bIns="0" rtlCol="0" anchor="t">
            <a:spAutoFit/>
          </a:bodyPr>
          <a:lstStyle/>
          <a:p>
            <a:pPr algn="ctr"/>
            <a:r>
              <a:rPr lang="en-US" sz="2000" b="1" dirty="0">
                <a:solidFill>
                  <a:schemeClr val="accent1">
                    <a:lumMod val="20000"/>
                    <a:lumOff val="80000"/>
                  </a:schemeClr>
                </a:solidFill>
                <a:latin typeface="Garamond" panose="02020404030301010803" pitchFamily="18" charset="0"/>
              </a:rPr>
              <a:t>STEP </a:t>
            </a:r>
            <a:r>
              <a:rPr lang="en-US" sz="2000" b="1" i="0" dirty="0" smtClean="0">
                <a:solidFill>
                  <a:schemeClr val="accent1">
                    <a:lumMod val="20000"/>
                    <a:lumOff val="80000"/>
                  </a:schemeClr>
                </a:solidFill>
                <a:latin typeface="Garamond" panose="02020404030301010803" pitchFamily="18" charset="0"/>
              </a:rPr>
              <a:t>IV:</a:t>
            </a:r>
            <a:endParaRPr lang="en-US" sz="2000" b="1" i="0" dirty="0">
              <a:solidFill>
                <a:schemeClr val="accent1">
                  <a:lumMod val="20000"/>
                  <a:lumOff val="80000"/>
                </a:schemeClr>
              </a:solidFill>
              <a:latin typeface="Garamond" panose="02020404030301010803" pitchFamily="18" charset="0"/>
            </a:endParaRPr>
          </a:p>
          <a:p>
            <a:pPr algn="ctr"/>
            <a:r>
              <a:rPr lang="en-US" b="1" dirty="0">
                <a:solidFill>
                  <a:schemeClr val="accent1">
                    <a:lumMod val="20000"/>
                    <a:lumOff val="80000"/>
                  </a:schemeClr>
                </a:solidFill>
                <a:latin typeface="Garamond" panose="02020404030301010803" pitchFamily="18" charset="0"/>
              </a:rPr>
              <a:t>Apply </a:t>
            </a:r>
            <a:r>
              <a:rPr lang="en-US" b="1" dirty="0" smtClean="0">
                <a:solidFill>
                  <a:schemeClr val="accent1">
                    <a:lumMod val="20000"/>
                    <a:lumOff val="80000"/>
                  </a:schemeClr>
                </a:solidFill>
                <a:latin typeface="Garamond" panose="02020404030301010803" pitchFamily="18" charset="0"/>
              </a:rPr>
              <a:t>for a </a:t>
            </a:r>
            <a:r>
              <a:rPr lang="en-US" b="1" dirty="0">
                <a:solidFill>
                  <a:schemeClr val="accent1">
                    <a:lumMod val="20000"/>
                    <a:lumOff val="80000"/>
                  </a:schemeClr>
                </a:solidFill>
                <a:latin typeface="Garamond" panose="02020404030301010803" pitchFamily="18" charset="0"/>
              </a:rPr>
              <a:t>visa</a:t>
            </a:r>
            <a:endParaRPr lang="en-US" b="1" i="0" dirty="0">
              <a:solidFill>
                <a:schemeClr val="accent1">
                  <a:lumMod val="20000"/>
                  <a:lumOff val="80000"/>
                </a:schemeClr>
              </a:solidFill>
              <a:latin typeface="Garamond" panose="02020404030301010803" pitchFamily="18" charset="0"/>
            </a:endParaRPr>
          </a:p>
        </p:txBody>
      </p:sp>
      <p:sp>
        <p:nvSpPr>
          <p:cNvPr id="18" name="TextBox 9"/>
          <p:cNvSpPr txBox="1"/>
          <p:nvPr/>
        </p:nvSpPr>
        <p:spPr>
          <a:xfrm>
            <a:off x="6892515" y="3785613"/>
            <a:ext cx="1909506" cy="861774"/>
          </a:xfrm>
          <a:prstGeom prst="rect">
            <a:avLst/>
          </a:prstGeom>
        </p:spPr>
        <p:txBody>
          <a:bodyPr wrap="square" lIns="0" tIns="0" rIns="0" bIns="0" rtlCol="0" anchor="t">
            <a:spAutoFit/>
          </a:bodyPr>
          <a:lstStyle/>
          <a:p>
            <a:pPr algn="ctr"/>
            <a:r>
              <a:rPr lang="en-US" sz="2000" b="1" dirty="0">
                <a:solidFill>
                  <a:schemeClr val="accent1">
                    <a:lumMod val="20000"/>
                    <a:lumOff val="80000"/>
                  </a:schemeClr>
                </a:solidFill>
                <a:latin typeface="Garamond" panose="02020404030301010803" pitchFamily="18" charset="0"/>
              </a:rPr>
              <a:t>STEP </a:t>
            </a:r>
            <a:r>
              <a:rPr lang="en-US" sz="2000" b="1" i="0" dirty="0" smtClean="0">
                <a:solidFill>
                  <a:schemeClr val="accent1">
                    <a:lumMod val="20000"/>
                    <a:lumOff val="80000"/>
                  </a:schemeClr>
                </a:solidFill>
                <a:latin typeface="Garamond" panose="02020404030301010803" pitchFamily="18" charset="0"/>
              </a:rPr>
              <a:t>V:</a:t>
            </a:r>
            <a:endParaRPr lang="en-US" sz="2000" b="1" i="0" dirty="0">
              <a:solidFill>
                <a:schemeClr val="accent1">
                  <a:lumMod val="20000"/>
                  <a:lumOff val="80000"/>
                </a:schemeClr>
              </a:solidFill>
              <a:latin typeface="Garamond" panose="02020404030301010803" pitchFamily="18" charset="0"/>
            </a:endParaRPr>
          </a:p>
          <a:p>
            <a:pPr algn="ctr"/>
            <a:r>
              <a:rPr lang="en-US" b="1" dirty="0" smtClean="0">
                <a:solidFill>
                  <a:schemeClr val="accent1">
                    <a:lumMod val="20000"/>
                    <a:lumOff val="80000"/>
                  </a:schemeClr>
                </a:solidFill>
                <a:latin typeface="Garamond" panose="02020404030301010803" pitchFamily="18" charset="0"/>
              </a:rPr>
              <a:t>Welcome to </a:t>
            </a:r>
          </a:p>
          <a:p>
            <a:pPr algn="ctr"/>
            <a:r>
              <a:rPr lang="en-US" b="1" dirty="0" smtClean="0">
                <a:solidFill>
                  <a:schemeClr val="accent1">
                    <a:lumMod val="20000"/>
                    <a:lumOff val="80000"/>
                  </a:schemeClr>
                </a:solidFill>
                <a:latin typeface="Garamond" panose="02020404030301010803" pitchFamily="18" charset="0"/>
              </a:rPr>
              <a:t>Amur region!</a:t>
            </a:r>
            <a:endParaRPr lang="en-US" b="1" i="0" dirty="0">
              <a:solidFill>
                <a:schemeClr val="accent1">
                  <a:lumMod val="20000"/>
                  <a:lumOff val="80000"/>
                </a:schemeClr>
              </a:solidFill>
              <a:latin typeface="Garamond" panose="02020404030301010803" pitchFamily="18" charset="0"/>
            </a:endParaRPr>
          </a:p>
        </p:txBody>
      </p:sp>
      <p:grpSp>
        <p:nvGrpSpPr>
          <p:cNvPr id="7" name="Группа 6"/>
          <p:cNvGrpSpPr/>
          <p:nvPr/>
        </p:nvGrpSpPr>
        <p:grpSpPr>
          <a:xfrm>
            <a:off x="558300" y="1599868"/>
            <a:ext cx="1080000" cy="1080000"/>
            <a:chOff x="168696" y="2065856"/>
            <a:chExt cx="1232450" cy="1204494"/>
          </a:xfrm>
        </p:grpSpPr>
        <p:grpSp>
          <p:nvGrpSpPr>
            <p:cNvPr id="11" name="Group 3"/>
            <p:cNvGrpSpPr/>
            <p:nvPr/>
          </p:nvGrpSpPr>
          <p:grpSpPr>
            <a:xfrm>
              <a:off x="168696" y="2065856"/>
              <a:ext cx="1232450" cy="1204494"/>
              <a:chOff x="0" y="0"/>
              <a:chExt cx="6350000" cy="6350000"/>
            </a:xfrm>
          </p:grpSpPr>
          <p:sp>
            <p:nvSpPr>
              <p:cNvPr id="12"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p:spPr>
            <p:style>
              <a:lnRef idx="1">
                <a:schemeClr val="accent6"/>
              </a:lnRef>
              <a:fillRef idx="3">
                <a:schemeClr val="accent6"/>
              </a:fillRef>
              <a:effectRef idx="2">
                <a:schemeClr val="accent6"/>
              </a:effectRef>
              <a:fontRef idx="minor">
                <a:schemeClr val="lt1"/>
              </a:fontRef>
            </p:style>
          </p:sp>
        </p:grpSp>
        <p:grpSp>
          <p:nvGrpSpPr>
            <p:cNvPr id="19" name="Group 10"/>
            <p:cNvGrpSpPr/>
            <p:nvPr/>
          </p:nvGrpSpPr>
          <p:grpSpPr>
            <a:xfrm>
              <a:off x="263876" y="2241331"/>
              <a:ext cx="1042089" cy="1018450"/>
              <a:chOff x="0" y="0"/>
              <a:chExt cx="6350000" cy="6350000"/>
            </a:xfrm>
          </p:grpSpPr>
          <p:sp>
            <p:nvSpPr>
              <p:cNvPr id="20"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p:spPr>
            <p:style>
              <a:lnRef idx="0">
                <a:schemeClr val="accent2"/>
              </a:lnRef>
              <a:fillRef idx="3">
                <a:schemeClr val="accent2"/>
              </a:fillRef>
              <a:effectRef idx="3">
                <a:schemeClr val="accent2"/>
              </a:effectRef>
              <a:fontRef idx="minor">
                <a:schemeClr val="lt1"/>
              </a:fontRef>
            </p:style>
          </p:sp>
        </p:grpSp>
        <p:pic>
          <p:nvPicPr>
            <p:cNvPr id="21" name="Picture 12"/>
            <p:cNvPicPr>
              <a:picLocks noChangeAspect="1"/>
            </p:cNvPicPr>
            <p:nvPr/>
          </p:nvPicPr>
          <p:blipFill>
            <a:blip r:embed="rId2" cstate="print">
              <a:duotone>
                <a:schemeClr val="accent6">
                  <a:shade val="45000"/>
                  <a:satMod val="135000"/>
                </a:schemeClr>
                <a:prstClr val="white"/>
              </a:duotone>
            </a:blip>
            <a:srcRect/>
            <a:stretch>
              <a:fillRect/>
            </a:stretch>
          </p:blipFill>
          <p:spPr>
            <a:xfrm>
              <a:off x="505357" y="2431633"/>
              <a:ext cx="559127" cy="677729"/>
            </a:xfrm>
            <a:prstGeom prst="rect">
              <a:avLst/>
            </a:prstGeom>
          </p:spPr>
        </p:pic>
      </p:grpSp>
      <p:grpSp>
        <p:nvGrpSpPr>
          <p:cNvPr id="3" name="Группа 2"/>
          <p:cNvGrpSpPr/>
          <p:nvPr/>
        </p:nvGrpSpPr>
        <p:grpSpPr>
          <a:xfrm>
            <a:off x="555891" y="2899943"/>
            <a:ext cx="1080000" cy="1080000"/>
            <a:chOff x="2724508" y="2048801"/>
            <a:chExt cx="1232450" cy="1204494"/>
          </a:xfrm>
        </p:grpSpPr>
        <p:grpSp>
          <p:nvGrpSpPr>
            <p:cNvPr id="47" name="Group 3"/>
            <p:cNvGrpSpPr/>
            <p:nvPr/>
          </p:nvGrpSpPr>
          <p:grpSpPr>
            <a:xfrm>
              <a:off x="2724508" y="2048801"/>
              <a:ext cx="1232450" cy="1204494"/>
              <a:chOff x="0" y="0"/>
              <a:chExt cx="6350000" cy="6350000"/>
            </a:xfrm>
          </p:grpSpPr>
          <p:sp>
            <p:nvSpPr>
              <p:cNvPr id="48"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p:spPr>
            <p:style>
              <a:lnRef idx="1">
                <a:schemeClr val="accent6"/>
              </a:lnRef>
              <a:fillRef idx="3">
                <a:schemeClr val="accent6"/>
              </a:fillRef>
              <a:effectRef idx="2">
                <a:schemeClr val="accent6"/>
              </a:effectRef>
              <a:fontRef idx="minor">
                <a:schemeClr val="lt1"/>
              </a:fontRef>
            </p:style>
          </p:sp>
        </p:grpSp>
        <p:grpSp>
          <p:nvGrpSpPr>
            <p:cNvPr id="49" name="Group 10"/>
            <p:cNvGrpSpPr/>
            <p:nvPr/>
          </p:nvGrpSpPr>
          <p:grpSpPr>
            <a:xfrm>
              <a:off x="2819688" y="2224276"/>
              <a:ext cx="1042089" cy="1018450"/>
              <a:chOff x="0" y="0"/>
              <a:chExt cx="6350000" cy="6350000"/>
            </a:xfrm>
          </p:grpSpPr>
          <p:sp>
            <p:nvSpPr>
              <p:cNvPr id="50"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p:spPr>
            <p:style>
              <a:lnRef idx="0">
                <a:schemeClr val="accent2"/>
              </a:lnRef>
              <a:fillRef idx="3">
                <a:schemeClr val="accent2"/>
              </a:fillRef>
              <a:effectRef idx="3">
                <a:schemeClr val="accent2"/>
              </a:effectRef>
              <a:fontRef idx="minor">
                <a:schemeClr val="lt1"/>
              </a:fontRef>
            </p:style>
          </p:sp>
        </p:grpSp>
        <p:pic>
          <p:nvPicPr>
            <p:cNvPr id="39" name="Picture 31"/>
            <p:cNvPicPr>
              <a:picLocks noChangeAspect="1"/>
            </p:cNvPicPr>
            <p:nvPr/>
          </p:nvPicPr>
          <p:blipFill>
            <a:blip r:embed="rId3" cstate="print">
              <a:duotone>
                <a:schemeClr val="accent6">
                  <a:shade val="45000"/>
                  <a:satMod val="135000"/>
                </a:schemeClr>
                <a:prstClr val="white"/>
              </a:duotone>
            </a:blip>
            <a:srcRect/>
            <a:stretch>
              <a:fillRect/>
            </a:stretch>
          </p:blipFill>
          <p:spPr>
            <a:xfrm>
              <a:off x="2932962" y="2481427"/>
              <a:ext cx="815541" cy="538257"/>
            </a:xfrm>
            <a:prstGeom prst="rect">
              <a:avLst/>
            </a:prstGeom>
          </p:spPr>
        </p:pic>
      </p:grpSp>
      <p:grpSp>
        <p:nvGrpSpPr>
          <p:cNvPr id="6" name="Группа 5"/>
          <p:cNvGrpSpPr/>
          <p:nvPr/>
        </p:nvGrpSpPr>
        <p:grpSpPr>
          <a:xfrm>
            <a:off x="5550282" y="3642354"/>
            <a:ext cx="1080000" cy="1080000"/>
            <a:chOff x="8527775" y="2392454"/>
            <a:chExt cx="1232450" cy="1204494"/>
          </a:xfrm>
        </p:grpSpPr>
        <p:grpSp>
          <p:nvGrpSpPr>
            <p:cNvPr id="63" name="Group 3"/>
            <p:cNvGrpSpPr/>
            <p:nvPr/>
          </p:nvGrpSpPr>
          <p:grpSpPr>
            <a:xfrm>
              <a:off x="8527775" y="2392454"/>
              <a:ext cx="1232450" cy="1204494"/>
              <a:chOff x="0" y="0"/>
              <a:chExt cx="6350000" cy="6350000"/>
            </a:xfrm>
          </p:grpSpPr>
          <p:sp>
            <p:nvSpPr>
              <p:cNvPr id="6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p:spPr>
            <p:style>
              <a:lnRef idx="1">
                <a:schemeClr val="accent6"/>
              </a:lnRef>
              <a:fillRef idx="3">
                <a:schemeClr val="accent6"/>
              </a:fillRef>
              <a:effectRef idx="2">
                <a:schemeClr val="accent6"/>
              </a:effectRef>
              <a:fontRef idx="minor">
                <a:schemeClr val="lt1"/>
              </a:fontRef>
            </p:style>
          </p:sp>
        </p:grpSp>
        <p:grpSp>
          <p:nvGrpSpPr>
            <p:cNvPr id="65" name="Group 10"/>
            <p:cNvGrpSpPr/>
            <p:nvPr/>
          </p:nvGrpSpPr>
          <p:grpSpPr>
            <a:xfrm>
              <a:off x="8622955" y="2567929"/>
              <a:ext cx="1042089" cy="1018450"/>
              <a:chOff x="0" y="0"/>
              <a:chExt cx="6350000" cy="6350000"/>
            </a:xfrm>
          </p:grpSpPr>
          <p:sp>
            <p:nvSpPr>
              <p:cNvPr id="66"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p:spPr>
            <p:style>
              <a:lnRef idx="0">
                <a:schemeClr val="accent2"/>
              </a:lnRef>
              <a:fillRef idx="3">
                <a:schemeClr val="accent2"/>
              </a:fillRef>
              <a:effectRef idx="3">
                <a:schemeClr val="accent2"/>
              </a:effectRef>
              <a:fontRef idx="minor">
                <a:schemeClr val="lt1"/>
              </a:fontRef>
            </p:style>
          </p:sp>
        </p:grpSp>
        <p:pic>
          <p:nvPicPr>
            <p:cNvPr id="40" name="Picture 32"/>
            <p:cNvPicPr>
              <a:picLocks noChangeAspect="1"/>
            </p:cNvPicPr>
            <p:nvPr/>
          </p:nvPicPr>
          <p:blipFill>
            <a:blip r:embed="rId4" cstate="print">
              <a:duotone>
                <a:schemeClr val="accent6">
                  <a:shade val="45000"/>
                  <a:satMod val="135000"/>
                </a:schemeClr>
                <a:prstClr val="white"/>
              </a:duotone>
            </a:blip>
            <a:srcRect/>
            <a:stretch>
              <a:fillRect/>
            </a:stretch>
          </p:blipFill>
          <p:spPr>
            <a:xfrm>
              <a:off x="8860448" y="2721956"/>
              <a:ext cx="567104" cy="679167"/>
            </a:xfrm>
            <a:prstGeom prst="rect">
              <a:avLst/>
            </a:prstGeom>
          </p:spPr>
        </p:pic>
      </p:grpSp>
      <p:grpSp>
        <p:nvGrpSpPr>
          <p:cNvPr id="5" name="Группа 4"/>
          <p:cNvGrpSpPr/>
          <p:nvPr/>
        </p:nvGrpSpPr>
        <p:grpSpPr>
          <a:xfrm>
            <a:off x="5547872" y="2322867"/>
            <a:ext cx="1080000" cy="1080000"/>
            <a:chOff x="6390099" y="2187360"/>
            <a:chExt cx="1232450" cy="1204494"/>
          </a:xfrm>
        </p:grpSpPr>
        <p:grpSp>
          <p:nvGrpSpPr>
            <p:cNvPr id="59" name="Group 3"/>
            <p:cNvGrpSpPr/>
            <p:nvPr/>
          </p:nvGrpSpPr>
          <p:grpSpPr>
            <a:xfrm>
              <a:off x="6390099" y="2187360"/>
              <a:ext cx="1232450" cy="1204494"/>
              <a:chOff x="0" y="0"/>
              <a:chExt cx="6350000" cy="6350000"/>
            </a:xfrm>
          </p:grpSpPr>
          <p:sp>
            <p:nvSpPr>
              <p:cNvPr id="60"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p:spPr>
            <p:style>
              <a:lnRef idx="1">
                <a:schemeClr val="accent6"/>
              </a:lnRef>
              <a:fillRef idx="3">
                <a:schemeClr val="accent6"/>
              </a:fillRef>
              <a:effectRef idx="2">
                <a:schemeClr val="accent6"/>
              </a:effectRef>
              <a:fontRef idx="minor">
                <a:schemeClr val="lt1"/>
              </a:fontRef>
            </p:style>
          </p:sp>
        </p:grpSp>
        <p:grpSp>
          <p:nvGrpSpPr>
            <p:cNvPr id="61" name="Group 10"/>
            <p:cNvGrpSpPr/>
            <p:nvPr/>
          </p:nvGrpSpPr>
          <p:grpSpPr>
            <a:xfrm>
              <a:off x="6485279" y="2362835"/>
              <a:ext cx="1042089" cy="1018450"/>
              <a:chOff x="0" y="0"/>
              <a:chExt cx="6350000" cy="6350000"/>
            </a:xfrm>
          </p:grpSpPr>
          <p:sp>
            <p:nvSpPr>
              <p:cNvPr id="62"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p:spPr>
            <p:style>
              <a:lnRef idx="0">
                <a:schemeClr val="accent2"/>
              </a:lnRef>
              <a:fillRef idx="3">
                <a:schemeClr val="accent2"/>
              </a:fillRef>
              <a:effectRef idx="3">
                <a:schemeClr val="accent2"/>
              </a:effectRef>
              <a:fontRef idx="minor">
                <a:schemeClr val="lt1"/>
              </a:fontRef>
            </p:style>
          </p:sp>
        </p:grpSp>
        <p:pic>
          <p:nvPicPr>
            <p:cNvPr id="41" name="Picture 33"/>
            <p:cNvPicPr>
              <a:picLocks noChangeAspect="1"/>
            </p:cNvPicPr>
            <p:nvPr/>
          </p:nvPicPr>
          <p:blipFill>
            <a:blip r:embed="rId5" cstate="print">
              <a:duotone>
                <a:schemeClr val="accent6">
                  <a:shade val="45000"/>
                  <a:satMod val="135000"/>
                </a:schemeClr>
                <a:prstClr val="white"/>
              </a:duotone>
            </a:blip>
            <a:srcRect/>
            <a:stretch>
              <a:fillRect/>
            </a:stretch>
          </p:blipFill>
          <p:spPr>
            <a:xfrm>
              <a:off x="6555098" y="2685540"/>
              <a:ext cx="902450" cy="370004"/>
            </a:xfrm>
            <a:prstGeom prst="rect">
              <a:avLst/>
            </a:prstGeom>
          </p:spPr>
        </p:pic>
      </p:grpSp>
      <p:grpSp>
        <p:nvGrpSpPr>
          <p:cNvPr id="4" name="Группа 3"/>
          <p:cNvGrpSpPr/>
          <p:nvPr/>
        </p:nvGrpSpPr>
        <p:grpSpPr>
          <a:xfrm>
            <a:off x="560710" y="4222724"/>
            <a:ext cx="1080000" cy="1080000"/>
            <a:chOff x="4572000" y="2085798"/>
            <a:chExt cx="1232450" cy="1204494"/>
          </a:xfrm>
        </p:grpSpPr>
        <p:grpSp>
          <p:nvGrpSpPr>
            <p:cNvPr id="51" name="Group 3"/>
            <p:cNvGrpSpPr/>
            <p:nvPr/>
          </p:nvGrpSpPr>
          <p:grpSpPr>
            <a:xfrm>
              <a:off x="4572000" y="2085798"/>
              <a:ext cx="1232450" cy="1204494"/>
              <a:chOff x="0" y="0"/>
              <a:chExt cx="6350000" cy="6350000"/>
            </a:xfrm>
          </p:grpSpPr>
          <p:sp>
            <p:nvSpPr>
              <p:cNvPr id="52"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p:spPr>
            <p:style>
              <a:lnRef idx="1">
                <a:schemeClr val="accent6"/>
              </a:lnRef>
              <a:fillRef idx="3">
                <a:schemeClr val="accent6"/>
              </a:fillRef>
              <a:effectRef idx="2">
                <a:schemeClr val="accent6"/>
              </a:effectRef>
              <a:fontRef idx="minor">
                <a:schemeClr val="lt1"/>
              </a:fontRef>
            </p:style>
          </p:sp>
        </p:grpSp>
        <p:grpSp>
          <p:nvGrpSpPr>
            <p:cNvPr id="53" name="Group 10"/>
            <p:cNvGrpSpPr/>
            <p:nvPr/>
          </p:nvGrpSpPr>
          <p:grpSpPr>
            <a:xfrm>
              <a:off x="4667180" y="2261273"/>
              <a:ext cx="1042089" cy="1018450"/>
              <a:chOff x="0" y="0"/>
              <a:chExt cx="6350000" cy="6350000"/>
            </a:xfrm>
          </p:grpSpPr>
          <p:sp>
            <p:nvSpPr>
              <p:cNvPr id="54"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p:spPr>
            <p:style>
              <a:lnRef idx="0">
                <a:schemeClr val="accent2"/>
              </a:lnRef>
              <a:fillRef idx="3">
                <a:schemeClr val="accent2"/>
              </a:fillRef>
              <a:effectRef idx="3">
                <a:schemeClr val="accent2"/>
              </a:effectRef>
              <a:fontRef idx="minor">
                <a:schemeClr val="lt1"/>
              </a:fontRef>
            </p:style>
          </p:sp>
        </p:grpSp>
        <p:pic>
          <p:nvPicPr>
            <p:cNvPr id="42" name="Picture 34"/>
            <p:cNvPicPr>
              <a:picLocks noChangeAspect="1"/>
            </p:cNvPicPr>
            <p:nvPr/>
          </p:nvPicPr>
          <p:blipFill>
            <a:blip r:embed="rId6" cstate="print">
              <a:duotone>
                <a:schemeClr val="accent6">
                  <a:shade val="45000"/>
                  <a:satMod val="135000"/>
                </a:schemeClr>
                <a:prstClr val="white"/>
              </a:duotone>
            </a:blip>
            <a:srcRect/>
            <a:stretch>
              <a:fillRect/>
            </a:stretch>
          </p:blipFill>
          <p:spPr>
            <a:xfrm>
              <a:off x="4815695" y="2466544"/>
              <a:ext cx="745059" cy="521541"/>
            </a:xfrm>
            <a:prstGeom prst="rect">
              <a:avLst/>
            </a:prstGeom>
          </p:spPr>
        </p:pic>
      </p:grpSp>
      <p:cxnSp>
        <p:nvCxnSpPr>
          <p:cNvPr id="55" name="Прямая соединительная линия 54"/>
          <p:cNvCxnSpPr/>
          <p:nvPr/>
        </p:nvCxnSpPr>
        <p:spPr>
          <a:xfrm>
            <a:off x="0" y="6029325"/>
            <a:ext cx="9144000" cy="9525"/>
          </a:xfrm>
          <a:prstGeom prst="line">
            <a:avLst/>
          </a:prstGeom>
          <a:ln/>
        </p:spPr>
        <p:style>
          <a:lnRef idx="3">
            <a:schemeClr val="accent1"/>
          </a:lnRef>
          <a:fillRef idx="0">
            <a:schemeClr val="accent1"/>
          </a:fillRef>
          <a:effectRef idx="2">
            <a:schemeClr val="accent1"/>
          </a:effectRef>
          <a:fontRef idx="minor">
            <a:schemeClr val="tx1"/>
          </a:fontRef>
        </p:style>
      </p:cxnSp>
      <p:pic>
        <p:nvPicPr>
          <p:cNvPr id="56" name="Рисунок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9138" y="6200775"/>
            <a:ext cx="690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6" descr="ÐÐ°ÑÑÐ¸Ð½ÐºÐ¸ Ð¿Ð¾ Ð·Ð°Ð¿ÑÐ¾ÑÑ Ð³ÐµÑÐ± Ð°Ð¼ÑÑÑÐºÐ¾Ð¹ Ð¾Ð±Ð»Ð°ÑÑÐ¸"/>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73630" y="6181725"/>
            <a:ext cx="442884" cy="537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3320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cstate="print"/>
          <a:srcRect l="8747" r="16222"/>
          <a:stretch>
            <a:fillRect/>
          </a:stretch>
        </p:blipFill>
        <p:spPr>
          <a:xfrm>
            <a:off x="6892514" y="19051"/>
            <a:ext cx="2232000" cy="6010274"/>
          </a:xfrm>
          <a:prstGeom prst="rect">
            <a:avLst/>
          </a:prstGeom>
        </p:spPr>
      </p:pic>
      <p:sp>
        <p:nvSpPr>
          <p:cNvPr id="16" name="TextBox 3"/>
          <p:cNvSpPr txBox="1"/>
          <p:nvPr/>
        </p:nvSpPr>
        <p:spPr>
          <a:xfrm>
            <a:off x="1" y="385635"/>
            <a:ext cx="6892513" cy="876522"/>
          </a:xfrm>
          <a:prstGeom prst="rect">
            <a:avLst/>
          </a:prstGeom>
        </p:spPr>
        <p:txBody>
          <a:bodyPr wrap="square" lIns="0" tIns="0" rIns="0" bIns="0" rtlCol="0" anchor="t">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3218"/>
              </a:lnSpc>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Garamond" panose="02020404030301010803" pitchFamily="18" charset="0"/>
              </a:rPr>
              <a:t>CONTACT INFORMATION </a:t>
            </a:r>
          </a:p>
        </p:txBody>
      </p:sp>
      <p:sp>
        <p:nvSpPr>
          <p:cNvPr id="19" name="TextBox 4"/>
          <p:cNvSpPr txBox="1"/>
          <p:nvPr/>
        </p:nvSpPr>
        <p:spPr>
          <a:xfrm>
            <a:off x="146809" y="1299915"/>
            <a:ext cx="6602830" cy="1384995"/>
          </a:xfrm>
          <a:prstGeom prst="rect">
            <a:avLst/>
          </a:prstGeom>
        </p:spPr>
        <p:txBody>
          <a:bodyPr wrap="square" lIns="0" tIns="0" rIns="0" bIns="0" rtlCol="0" anchor="t">
            <a:spAutoFit/>
          </a:bodyPr>
          <a:lstStyle/>
          <a:p>
            <a:pPr indent="180975" algn="ctr"/>
            <a:r>
              <a:rPr lang="en-US" b="1" dirty="0" smtClean="0">
                <a:solidFill>
                  <a:schemeClr val="accent3">
                    <a:lumMod val="20000"/>
                    <a:lumOff val="80000"/>
                  </a:schemeClr>
                </a:solidFill>
                <a:latin typeface="Garamond" panose="02020404030301010803" pitchFamily="18" charset="0"/>
              </a:rPr>
              <a:t>EXPORT OF MEDICAL SERVICES COORDINATION CENTER FEDERAL RESEARCH INSTITUTE </a:t>
            </a:r>
            <a:br>
              <a:rPr lang="en-US" b="1" dirty="0" smtClean="0">
                <a:solidFill>
                  <a:schemeClr val="accent3">
                    <a:lumMod val="20000"/>
                    <a:lumOff val="80000"/>
                  </a:schemeClr>
                </a:solidFill>
                <a:latin typeface="Garamond" panose="02020404030301010803" pitchFamily="18" charset="0"/>
              </a:rPr>
            </a:br>
            <a:r>
              <a:rPr lang="en-US" b="1" dirty="0" smtClean="0">
                <a:solidFill>
                  <a:schemeClr val="accent3">
                    <a:lumMod val="20000"/>
                    <a:lumOff val="80000"/>
                  </a:schemeClr>
                </a:solidFill>
                <a:latin typeface="Garamond" panose="02020404030301010803" pitchFamily="18" charset="0"/>
              </a:rPr>
              <a:t>FOR HEALTH ORGANIZATION AND INFORMATICS OF THE MINISTRY OF HEALTH OF THE RUSSIAN FEDERATION</a:t>
            </a:r>
            <a:endParaRPr lang="en-US" b="1" dirty="0">
              <a:solidFill>
                <a:schemeClr val="accent3">
                  <a:lumMod val="20000"/>
                  <a:lumOff val="80000"/>
                </a:schemeClr>
              </a:solidFill>
              <a:latin typeface="Garamond" panose="02020404030301010803" pitchFamily="18" charset="0"/>
            </a:endParaRPr>
          </a:p>
        </p:txBody>
      </p:sp>
      <p:sp>
        <p:nvSpPr>
          <p:cNvPr id="20" name="TextBox 4"/>
          <p:cNvSpPr txBox="1"/>
          <p:nvPr/>
        </p:nvSpPr>
        <p:spPr>
          <a:xfrm>
            <a:off x="566912" y="2794484"/>
            <a:ext cx="3307226" cy="3077766"/>
          </a:xfrm>
          <a:prstGeom prst="rect">
            <a:avLst/>
          </a:prstGeom>
        </p:spPr>
        <p:txBody>
          <a:bodyPr wrap="square" lIns="0" tIns="0" rIns="0" bIns="0" rtlCol="0" anchor="t">
            <a:spAutoFit/>
          </a:bodyPr>
          <a:lstStyle/>
          <a:p>
            <a:r>
              <a:rPr lang="en-US" sz="2000" b="1" dirty="0">
                <a:solidFill>
                  <a:schemeClr val="accent3">
                    <a:lumMod val="20000"/>
                    <a:lumOff val="80000"/>
                  </a:schemeClr>
                </a:solidFill>
                <a:latin typeface="Garamond" panose="02020404030301010803" pitchFamily="18" charset="0"/>
              </a:rPr>
              <a:t>127256, </a:t>
            </a:r>
            <a:endParaRPr lang="en-US" sz="2000" b="1" dirty="0" smtClean="0">
              <a:solidFill>
                <a:schemeClr val="accent3">
                  <a:lumMod val="20000"/>
                  <a:lumOff val="80000"/>
                </a:schemeClr>
              </a:solidFill>
              <a:latin typeface="Garamond" panose="02020404030301010803" pitchFamily="18" charset="0"/>
            </a:endParaRPr>
          </a:p>
          <a:p>
            <a:r>
              <a:rPr lang="en-US" sz="2000" b="1" dirty="0" smtClean="0">
                <a:solidFill>
                  <a:schemeClr val="accent3">
                    <a:lumMod val="20000"/>
                    <a:lumOff val="80000"/>
                  </a:schemeClr>
                </a:solidFill>
                <a:latin typeface="Garamond" panose="02020404030301010803" pitchFamily="18" charset="0"/>
              </a:rPr>
              <a:t>MOSCOW</a:t>
            </a:r>
            <a:r>
              <a:rPr lang="en-US" sz="2000" b="1" dirty="0">
                <a:solidFill>
                  <a:schemeClr val="accent3">
                    <a:lumMod val="20000"/>
                    <a:lumOff val="80000"/>
                  </a:schemeClr>
                </a:solidFill>
                <a:latin typeface="Garamond" panose="02020404030301010803" pitchFamily="18" charset="0"/>
              </a:rPr>
              <a:t>, DOBROLYUBOVA ST., 11</a:t>
            </a:r>
          </a:p>
          <a:p>
            <a:pPr indent="180975"/>
            <a:endParaRPr lang="ru-RU" sz="2000" b="1" dirty="0">
              <a:solidFill>
                <a:schemeClr val="accent3">
                  <a:lumMod val="20000"/>
                  <a:lumOff val="80000"/>
                </a:schemeClr>
              </a:solidFill>
              <a:latin typeface="Garamond" panose="02020404030301010803" pitchFamily="18" charset="0"/>
            </a:endParaRPr>
          </a:p>
          <a:p>
            <a:r>
              <a:rPr lang="en-US" sz="2000" b="1" dirty="0" smtClean="0">
                <a:solidFill>
                  <a:schemeClr val="accent3">
                    <a:lumMod val="20000"/>
                    <a:lumOff val="80000"/>
                  </a:schemeClr>
                </a:solidFill>
                <a:latin typeface="Garamond" panose="02020404030301010803" pitchFamily="18" charset="0"/>
              </a:rPr>
              <a:t>E-MAIL</a:t>
            </a:r>
            <a:r>
              <a:rPr lang="ru-RU" sz="2000" b="1" dirty="0" smtClean="0">
                <a:solidFill>
                  <a:schemeClr val="accent3">
                    <a:lumMod val="20000"/>
                    <a:lumOff val="80000"/>
                  </a:schemeClr>
                </a:solidFill>
                <a:latin typeface="Garamond" panose="02020404030301010803" pitchFamily="18" charset="0"/>
              </a:rPr>
              <a:t>:</a:t>
            </a:r>
          </a:p>
          <a:p>
            <a:r>
              <a:rPr lang="en-US" sz="2000" b="1" dirty="0" smtClean="0">
                <a:solidFill>
                  <a:schemeClr val="accent3">
                    <a:lumMod val="20000"/>
                    <a:lumOff val="80000"/>
                  </a:schemeClr>
                </a:solidFill>
                <a:latin typeface="Garamond" panose="02020404030301010803" pitchFamily="18" charset="0"/>
              </a:rPr>
              <a:t>OM@ROSMINZDRAV.RU</a:t>
            </a:r>
            <a:endParaRPr lang="en-US" sz="2000" b="1" dirty="0">
              <a:solidFill>
                <a:schemeClr val="accent3">
                  <a:lumMod val="20000"/>
                  <a:lumOff val="80000"/>
                </a:schemeClr>
              </a:solidFill>
              <a:latin typeface="Garamond" panose="02020404030301010803" pitchFamily="18" charset="0"/>
            </a:endParaRPr>
          </a:p>
          <a:p>
            <a:endParaRPr lang="ru-RU" sz="2000" b="1" dirty="0" smtClean="0">
              <a:solidFill>
                <a:schemeClr val="accent3">
                  <a:lumMod val="20000"/>
                  <a:lumOff val="80000"/>
                </a:schemeClr>
              </a:solidFill>
              <a:latin typeface="Garamond" panose="02020404030301010803" pitchFamily="18" charset="0"/>
            </a:endParaRPr>
          </a:p>
          <a:p>
            <a:r>
              <a:rPr lang="en-US" sz="2000" b="1" dirty="0">
                <a:solidFill>
                  <a:schemeClr val="accent3">
                    <a:lumMod val="20000"/>
                    <a:lumOff val="80000"/>
                  </a:schemeClr>
                </a:solidFill>
                <a:latin typeface="Garamond" panose="02020404030301010803" pitchFamily="18" charset="0"/>
              </a:rPr>
              <a:t>PHONE </a:t>
            </a:r>
            <a:r>
              <a:rPr lang="en-US" sz="2000" b="1" dirty="0" smtClean="0">
                <a:solidFill>
                  <a:schemeClr val="accent3">
                    <a:lumMod val="20000"/>
                    <a:lumOff val="80000"/>
                  </a:schemeClr>
                </a:solidFill>
                <a:latin typeface="Garamond" panose="02020404030301010803" pitchFamily="18" charset="0"/>
              </a:rPr>
              <a:t>NUMBERS</a:t>
            </a:r>
            <a:r>
              <a:rPr lang="ru-RU" sz="2000" b="1" dirty="0" smtClean="0">
                <a:solidFill>
                  <a:schemeClr val="accent3">
                    <a:lumMod val="20000"/>
                    <a:lumOff val="80000"/>
                  </a:schemeClr>
                </a:solidFill>
                <a:latin typeface="Garamond" panose="02020404030301010803" pitchFamily="18" charset="0"/>
              </a:rPr>
              <a:t>:</a:t>
            </a:r>
          </a:p>
          <a:p>
            <a:r>
              <a:rPr lang="ru-RU" sz="2000" b="1" dirty="0" smtClean="0">
                <a:solidFill>
                  <a:schemeClr val="accent3">
                    <a:lumMod val="20000"/>
                    <a:lumOff val="80000"/>
                  </a:schemeClr>
                </a:solidFill>
                <a:latin typeface="Garamond" panose="02020404030301010803" pitchFamily="18" charset="0"/>
              </a:rPr>
              <a:t>+</a:t>
            </a:r>
            <a:r>
              <a:rPr lang="ru-RU" sz="2000" b="1" dirty="0">
                <a:solidFill>
                  <a:schemeClr val="accent3">
                    <a:lumMod val="20000"/>
                    <a:lumOff val="80000"/>
                  </a:schemeClr>
                </a:solidFill>
                <a:latin typeface="Garamond" panose="02020404030301010803" pitchFamily="18" charset="0"/>
              </a:rPr>
              <a:t>7 (495) 618-07-92, </a:t>
            </a:r>
            <a:r>
              <a:rPr lang="ru-RU" sz="2000" b="1" dirty="0" smtClean="0">
                <a:solidFill>
                  <a:schemeClr val="accent3">
                    <a:lumMod val="20000"/>
                    <a:lumOff val="80000"/>
                  </a:schemeClr>
                </a:solidFill>
                <a:latin typeface="Garamond" panose="02020404030301010803" pitchFamily="18" charset="0"/>
              </a:rPr>
              <a:t>*103</a:t>
            </a:r>
            <a:endParaRPr lang="ru-RU" sz="2000" b="1" dirty="0">
              <a:solidFill>
                <a:schemeClr val="accent3">
                  <a:lumMod val="20000"/>
                  <a:lumOff val="80000"/>
                </a:schemeClr>
              </a:solidFill>
              <a:latin typeface="Garamond" panose="02020404030301010803" pitchFamily="18" charset="0"/>
            </a:endParaRPr>
          </a:p>
          <a:p>
            <a:r>
              <a:rPr lang="ru-RU" sz="2000" b="1" dirty="0">
                <a:solidFill>
                  <a:schemeClr val="accent3">
                    <a:lumMod val="20000"/>
                    <a:lumOff val="80000"/>
                  </a:schemeClr>
                </a:solidFill>
                <a:latin typeface="Garamond" panose="02020404030301010803" pitchFamily="18" charset="0"/>
              </a:rPr>
              <a:t>+7 (495) 618-07-92, </a:t>
            </a:r>
            <a:r>
              <a:rPr lang="ru-RU" sz="2000" b="1" dirty="0" smtClean="0">
                <a:solidFill>
                  <a:schemeClr val="accent3">
                    <a:lumMod val="20000"/>
                    <a:lumOff val="80000"/>
                  </a:schemeClr>
                </a:solidFill>
                <a:latin typeface="Garamond" panose="02020404030301010803" pitchFamily="18" charset="0"/>
              </a:rPr>
              <a:t>*104</a:t>
            </a:r>
            <a:endParaRPr lang="ru-RU" sz="2000" b="1" dirty="0">
              <a:solidFill>
                <a:schemeClr val="accent3">
                  <a:lumMod val="20000"/>
                  <a:lumOff val="80000"/>
                </a:schemeClr>
              </a:solidFill>
              <a:latin typeface="Garamond" panose="02020404030301010803" pitchFamily="18" charset="0"/>
            </a:endParaRPr>
          </a:p>
        </p:txBody>
      </p:sp>
      <p:cxnSp>
        <p:nvCxnSpPr>
          <p:cNvPr id="13" name="Прямая соединительная линия 12"/>
          <p:cNvCxnSpPr/>
          <p:nvPr/>
        </p:nvCxnSpPr>
        <p:spPr>
          <a:xfrm>
            <a:off x="0" y="6029325"/>
            <a:ext cx="9144000" cy="9525"/>
          </a:xfrm>
          <a:prstGeom prst="line">
            <a:avLst/>
          </a:prstGeom>
          <a:ln/>
        </p:spPr>
        <p:style>
          <a:lnRef idx="3">
            <a:schemeClr val="accent1"/>
          </a:lnRef>
          <a:fillRef idx="0">
            <a:schemeClr val="accent1"/>
          </a:fillRef>
          <a:effectRef idx="2">
            <a:schemeClr val="accent1"/>
          </a:effectRef>
          <a:fontRef idx="minor">
            <a:schemeClr val="tx1"/>
          </a:fontRef>
        </p:style>
      </p:cxnSp>
      <p:pic>
        <p:nvPicPr>
          <p:cNvPr id="14" name="Рисунок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138" y="6200775"/>
            <a:ext cx="690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descr="ÐÐ°ÑÑÐ¸Ð½ÐºÐ¸ Ð¿Ð¾ Ð·Ð°Ð¿ÑÐ¾ÑÑ Ð³ÐµÑÐ± Ð°Ð¼ÑÑÑÐºÐ¾Ð¹ Ð¾Ð±Ð»Ð°ÑÑ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3630" y="6181725"/>
            <a:ext cx="442884" cy="537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4886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bwMode="auto">
          <a:xfrm>
            <a:off x="1801812" y="5391149"/>
            <a:ext cx="55403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defTabSz="914400" eaLnBrk="1" hangingPunct="1">
              <a:lnSpc>
                <a:spcPct val="90000"/>
              </a:lnSpc>
            </a:pPr>
            <a:r>
              <a:rPr lang="en-US" altLang="ru-RU" sz="2400" b="1" dirty="0">
                <a:solidFill>
                  <a:schemeClr val="accent1">
                    <a:lumMod val="20000"/>
                    <a:lumOff val="80000"/>
                  </a:schemeClr>
                </a:solidFill>
                <a:latin typeface="TT Norms Regular" pitchFamily="50" charset="-52"/>
              </a:rPr>
              <a:t>zdrav@amurobl.ru</a:t>
            </a:r>
            <a:r>
              <a:rPr lang="en-US" altLang="ru-RU" sz="4000" dirty="0">
                <a:solidFill>
                  <a:schemeClr val="accent1"/>
                </a:solidFill>
                <a:latin typeface="TT Norms Regular" pitchFamily="50" charset="-52"/>
              </a:rPr>
              <a:t> </a:t>
            </a:r>
            <a:endParaRPr lang="es-ES" altLang="ru-RU" sz="4000" b="1" dirty="0">
              <a:solidFill>
                <a:schemeClr val="accent1"/>
              </a:solidFill>
              <a:latin typeface="TT Norms Regular" pitchFamily="50" charset="-52"/>
            </a:endParaRPr>
          </a:p>
        </p:txBody>
      </p:sp>
      <p:sp>
        <p:nvSpPr>
          <p:cNvPr id="15" name="Заголовок 1"/>
          <p:cNvSpPr>
            <a:spLocks noGrp="1"/>
          </p:cNvSpPr>
          <p:nvPr>
            <p:ph type="ctrTitle"/>
          </p:nvPr>
        </p:nvSpPr>
        <p:spPr>
          <a:xfrm>
            <a:off x="0" y="2408238"/>
            <a:ext cx="9144000" cy="714374"/>
          </a:xfrm>
        </p:spPr>
        <p:txBody>
          <a:bodyPr anchor="t">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1588"/>
            <a:r>
              <a:rPr lang="en-US" altLang="ru-RU" cap="none"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TT Norms ExtraBold" pitchFamily="50" charset="-52"/>
              </a:rPr>
              <a:t>Thanks </a:t>
            </a:r>
            <a:r>
              <a:rPr lang="en-US" altLang="ru-RU" cap="none"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TT Norms ExtraBold" pitchFamily="50" charset="-52"/>
              </a:rPr>
              <a:t>for attention</a:t>
            </a:r>
            <a:r>
              <a:rPr lang="ru-RU" altLang="ru-RU" cap="none"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TT Norms ExtraBold" pitchFamily="50" charset="-52"/>
              </a:rPr>
              <a:t>!</a:t>
            </a:r>
            <a:endParaRPr lang="ru-RU" altLang="ru-RU" sz="4400" cap="none"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TT Norms Regular" pitchFamily="50" charset="-52"/>
            </a:endParaRPr>
          </a:p>
        </p:txBody>
      </p:sp>
      <p:cxnSp>
        <p:nvCxnSpPr>
          <p:cNvPr id="9" name="Прямая соединительная линия 8"/>
          <p:cNvCxnSpPr/>
          <p:nvPr/>
        </p:nvCxnSpPr>
        <p:spPr>
          <a:xfrm>
            <a:off x="0" y="6029325"/>
            <a:ext cx="9144000" cy="9525"/>
          </a:xfrm>
          <a:prstGeom prst="line">
            <a:avLst/>
          </a:prstGeom>
          <a:ln/>
        </p:spPr>
        <p:style>
          <a:lnRef idx="3">
            <a:schemeClr val="accent1"/>
          </a:lnRef>
          <a:fillRef idx="0">
            <a:schemeClr val="accent1"/>
          </a:fillRef>
          <a:effectRef idx="2">
            <a:schemeClr val="accent1"/>
          </a:effectRef>
          <a:fontRef idx="minor">
            <a:schemeClr val="tx1"/>
          </a:fontRef>
        </p:style>
      </p:cxnSp>
      <p:pic>
        <p:nvPicPr>
          <p:cNvPr id="13" name="Рисунок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138" y="6200775"/>
            <a:ext cx="690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ÐÐ°ÑÑÐ¸Ð½ÐºÐ¸ Ð¿Ð¾ Ð·Ð°Ð¿ÑÐ¾ÑÑ Ð³ÐµÑÐ± Ð°Ð¼ÑÑÑÐºÐ¾Ð¹ Ð¾Ð±Ð»Ð°ÑÑ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3630" y="6181725"/>
            <a:ext cx="442884" cy="537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5774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2545490"/>
            <a:ext cx="9144000" cy="1746421"/>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182880"/>
            <a:r>
              <a:rPr lang="en-US" sz="5400" dirty="0" smtClean="0">
                <a:solidFill>
                  <a:schemeClr val="tx2">
                    <a:lumMod val="90000"/>
                  </a:schemeClr>
                </a:solidFill>
                <a:latin typeface="Garamond" panose="02020404030301010803" pitchFamily="18" charset="0"/>
              </a:rPr>
              <a:t>Choose </a:t>
            </a:r>
            <a:r>
              <a:rPr lang="en-US" sz="5400" dirty="0">
                <a:solidFill>
                  <a:schemeClr val="tx2">
                    <a:lumMod val="90000"/>
                  </a:schemeClr>
                </a:solidFill>
                <a:latin typeface="Garamond" panose="02020404030301010803" pitchFamily="18" charset="0"/>
              </a:rPr>
              <a:t>a health facility </a:t>
            </a:r>
            <a:endParaRPr lang="ru-RU" sz="5400" cap="none"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T Norms ExtraBold"/>
            </a:endParaRPr>
          </a:p>
        </p:txBody>
      </p:sp>
      <p:grpSp>
        <p:nvGrpSpPr>
          <p:cNvPr id="14" name="Группа 13"/>
          <p:cNvGrpSpPr/>
          <p:nvPr/>
        </p:nvGrpSpPr>
        <p:grpSpPr>
          <a:xfrm>
            <a:off x="84694" y="94918"/>
            <a:ext cx="1800000" cy="1800000"/>
            <a:chOff x="168696" y="2065856"/>
            <a:chExt cx="1232450" cy="1204494"/>
          </a:xfrm>
        </p:grpSpPr>
        <p:grpSp>
          <p:nvGrpSpPr>
            <p:cNvPr id="15" name="Group 3"/>
            <p:cNvGrpSpPr/>
            <p:nvPr/>
          </p:nvGrpSpPr>
          <p:grpSpPr>
            <a:xfrm>
              <a:off x="168696" y="2065856"/>
              <a:ext cx="1232450" cy="1204494"/>
              <a:chOff x="0" y="0"/>
              <a:chExt cx="6350000" cy="6350000"/>
            </a:xfrm>
          </p:grpSpPr>
          <p:sp>
            <p:nvSpPr>
              <p:cNvPr id="19"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p:spPr>
            <p:style>
              <a:lnRef idx="1">
                <a:schemeClr val="accent6"/>
              </a:lnRef>
              <a:fillRef idx="3">
                <a:schemeClr val="accent6"/>
              </a:fillRef>
              <a:effectRef idx="2">
                <a:schemeClr val="accent6"/>
              </a:effectRef>
              <a:fontRef idx="minor">
                <a:schemeClr val="lt1"/>
              </a:fontRef>
            </p:style>
          </p:sp>
        </p:grpSp>
        <p:grpSp>
          <p:nvGrpSpPr>
            <p:cNvPr id="16" name="Group 10"/>
            <p:cNvGrpSpPr/>
            <p:nvPr/>
          </p:nvGrpSpPr>
          <p:grpSpPr>
            <a:xfrm>
              <a:off x="263876" y="2241331"/>
              <a:ext cx="1042089" cy="1018450"/>
              <a:chOff x="0" y="0"/>
              <a:chExt cx="6350000" cy="6350000"/>
            </a:xfrm>
          </p:grpSpPr>
          <p:sp>
            <p:nvSpPr>
              <p:cNvPr id="18"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p:spPr>
            <p:style>
              <a:lnRef idx="0">
                <a:schemeClr val="accent2"/>
              </a:lnRef>
              <a:fillRef idx="3">
                <a:schemeClr val="accent2"/>
              </a:fillRef>
              <a:effectRef idx="3">
                <a:schemeClr val="accent2"/>
              </a:effectRef>
              <a:fontRef idx="minor">
                <a:schemeClr val="lt1"/>
              </a:fontRef>
            </p:style>
          </p:sp>
        </p:grpSp>
        <p:pic>
          <p:nvPicPr>
            <p:cNvPr id="17" name="Picture 12"/>
            <p:cNvPicPr>
              <a:picLocks noChangeAspect="1"/>
            </p:cNvPicPr>
            <p:nvPr/>
          </p:nvPicPr>
          <p:blipFill>
            <a:blip r:embed="rId2" cstate="print">
              <a:duotone>
                <a:schemeClr val="accent6">
                  <a:shade val="45000"/>
                  <a:satMod val="135000"/>
                </a:schemeClr>
                <a:prstClr val="white"/>
              </a:duotone>
            </a:blip>
            <a:srcRect/>
            <a:stretch>
              <a:fillRect/>
            </a:stretch>
          </p:blipFill>
          <p:spPr>
            <a:xfrm>
              <a:off x="505357" y="2431633"/>
              <a:ext cx="559127" cy="677729"/>
            </a:xfrm>
            <a:prstGeom prst="rect">
              <a:avLst/>
            </a:prstGeom>
          </p:spPr>
        </p:pic>
      </p:grpSp>
      <p:cxnSp>
        <p:nvCxnSpPr>
          <p:cNvPr id="13" name="Прямая соединительная линия 12"/>
          <p:cNvCxnSpPr/>
          <p:nvPr/>
        </p:nvCxnSpPr>
        <p:spPr>
          <a:xfrm>
            <a:off x="0" y="6029325"/>
            <a:ext cx="9144000" cy="9525"/>
          </a:xfrm>
          <a:prstGeom prst="line">
            <a:avLst/>
          </a:prstGeom>
          <a:ln/>
        </p:spPr>
        <p:style>
          <a:lnRef idx="3">
            <a:schemeClr val="accent1"/>
          </a:lnRef>
          <a:fillRef idx="0">
            <a:schemeClr val="accent1"/>
          </a:fillRef>
          <a:effectRef idx="2">
            <a:schemeClr val="accent1"/>
          </a:effectRef>
          <a:fontRef idx="minor">
            <a:schemeClr val="tx1"/>
          </a:fontRef>
        </p:style>
      </p:cxnSp>
      <p:pic>
        <p:nvPicPr>
          <p:cNvPr id="20" name="Рисунок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138" y="6200775"/>
            <a:ext cx="690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6" descr="ÐÐ°ÑÑÐ¸Ð½ÐºÐ¸ Ð¿Ð¾ Ð·Ð°Ð¿ÑÐ¾ÑÑ Ð³ÐµÑÐ± Ð°Ð¼ÑÑÑÐºÐ¾Ð¹ Ð¾Ð±Ð»Ð°ÑÑ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3630" y="6181725"/>
            <a:ext cx="442884" cy="537916"/>
          </a:xfrm>
          <a:prstGeom prst="rect">
            <a:avLst/>
          </a:prstGeom>
          <a:noFill/>
          <a:extLst>
            <a:ext uri="{909E8E84-426E-40DD-AFC4-6F175D3DCCD1}">
              <a14:hiddenFill xmlns:a14="http://schemas.microsoft.com/office/drawing/2010/main">
                <a:solidFill>
                  <a:srgbClr val="FFFFFF"/>
                </a:solidFill>
              </a14:hiddenFill>
            </a:ext>
          </a:extLst>
        </p:spPr>
      </p:pic>
      <p:sp>
        <p:nvSpPr>
          <p:cNvPr id="12" name="Заголовок 1"/>
          <p:cNvSpPr txBox="1">
            <a:spLocks/>
          </p:cNvSpPr>
          <p:nvPr/>
        </p:nvSpPr>
        <p:spPr>
          <a:xfrm>
            <a:off x="1" y="521736"/>
            <a:ext cx="9143999" cy="910190"/>
          </a:xfrm>
          <a:prstGeom prst="rect">
            <a:avLst/>
          </a:prstGeom>
        </p:spPr>
        <p:txBody>
          <a:bodyPr vert="horz" lIns="45720" tIns="0" rIns="45720" bIns="0" anchor="b">
            <a:normAutofit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marL="182880" defTabSz="914400" fontAlgn="auto">
              <a:spcAft>
                <a:spcPts val="0"/>
              </a:spcAft>
            </a:pPr>
            <a:r>
              <a:rPr lang="ru-RU" sz="6000" cap="none"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TT Norms ExtraBold"/>
              </a:rPr>
              <a:t>  </a:t>
            </a:r>
            <a:r>
              <a:rPr lang="en-US" sz="6000" cap="none"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TT Norms ExtraBold"/>
              </a:rPr>
              <a:t>STEP I</a:t>
            </a:r>
            <a:endParaRPr lang="ru-RU" sz="4000" cap="none"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T Norms ExtraBold"/>
            </a:endParaRPr>
          </a:p>
        </p:txBody>
      </p:sp>
    </p:spTree>
    <p:extLst>
      <p:ext uri="{BB962C8B-B14F-4D97-AF65-F5344CB8AC3E}">
        <p14:creationId xmlns:p14="http://schemas.microsoft.com/office/powerpoint/2010/main" val="15573054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38100"/>
            <a:ext cx="9143999" cy="2463799"/>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182880"/>
            <a:r>
              <a:rPr lang="en-US" sz="3600" cap="none"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TT Norms ExtraBold"/>
              </a:rPr>
              <a:t>Medical care profiles and </a:t>
            </a:r>
            <a:r>
              <a:rPr lang="en-US" sz="3600" cap="none"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TT Norms ExtraBold"/>
              </a:rPr>
              <a:t/>
            </a:r>
            <a:br>
              <a:rPr lang="en-US" sz="3600" cap="none"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TT Norms ExtraBold"/>
              </a:rPr>
            </a:br>
            <a:r>
              <a:rPr lang="en-US" sz="3600" cap="none"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TT Norms ExtraBold"/>
              </a:rPr>
              <a:t>medical </a:t>
            </a:r>
            <a:r>
              <a:rPr lang="en-US" sz="3600" cap="none"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TT Norms ExtraBold"/>
              </a:rPr>
              <a:t>centers </a:t>
            </a:r>
            <a:r>
              <a:rPr lang="en-US" sz="3600" cap="none"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TT Norms ExtraBold"/>
              </a:rPr>
              <a:t/>
            </a:r>
            <a:br>
              <a:rPr lang="en-US" sz="3600" cap="none"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TT Norms ExtraBold"/>
              </a:rPr>
            </a:br>
            <a:r>
              <a:rPr lang="en-US" sz="3600" cap="none"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TT Norms ExtraBold"/>
              </a:rPr>
              <a:t>in </a:t>
            </a:r>
            <a:r>
              <a:rPr lang="en-US" sz="3600" cap="none"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TT Norms ExtraBold"/>
              </a:rPr>
              <a:t>the Amur Region</a:t>
            </a:r>
            <a:r>
              <a:rPr lang="ru-RU" sz="3600" cap="none" spc="50"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TT Norms ExtraBold"/>
              </a:rPr>
              <a:t/>
            </a:r>
            <a:br>
              <a:rPr lang="ru-RU" sz="3600" cap="none" spc="50"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TT Norms ExtraBold"/>
              </a:rPr>
            </a:br>
            <a:r>
              <a:rPr lang="ru-RU" sz="3600" cap="none" spc="50"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TT Norms ExtraBold"/>
              </a:rPr>
              <a:t/>
            </a:r>
            <a:br>
              <a:rPr lang="ru-RU" sz="3600" cap="none" spc="50"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TT Norms ExtraBold"/>
              </a:rPr>
            </a:br>
            <a:r>
              <a:rPr lang="en-US" sz="3600" dirty="0">
                <a:solidFill>
                  <a:schemeClr val="bg2">
                    <a:lumMod val="60000"/>
                    <a:lumOff val="40000"/>
                  </a:schemeClr>
                </a:solidFill>
                <a:effectLst>
                  <a:outerShdw blurRad="60007" dist="310007" dir="7680000" sy="30000" kx="1300200" algn="ctr" rotWithShape="0">
                    <a:prstClr val="black">
                      <a:alpha val="32000"/>
                    </a:prstClr>
                  </a:outerShdw>
                </a:effectLst>
                <a:latin typeface="Garamond" panose="02020404030301010803" pitchFamily="18" charset="0"/>
              </a:rPr>
              <a:t>CARDIOLOGY</a:t>
            </a:r>
            <a:endParaRPr lang="ru-RU" sz="3600" b="0" cap="none" dirty="0">
              <a:ln w="18000">
                <a:solidFill>
                  <a:schemeClr val="accent2">
                    <a:satMod val="140000"/>
                  </a:schemeClr>
                </a:solidFill>
                <a:prstDash val="solid"/>
                <a:miter lim="800000"/>
              </a:ln>
              <a:noFill/>
              <a:effectLst/>
              <a:latin typeface="TT Norms ExtraBold"/>
            </a:endParaRPr>
          </a:p>
        </p:txBody>
      </p:sp>
      <p:sp>
        <p:nvSpPr>
          <p:cNvPr id="11" name="TextBox 4"/>
          <p:cNvSpPr txBox="1"/>
          <p:nvPr/>
        </p:nvSpPr>
        <p:spPr>
          <a:xfrm>
            <a:off x="334168" y="2754151"/>
            <a:ext cx="8475663" cy="2893100"/>
          </a:xfrm>
          <a:prstGeom prst="rect">
            <a:avLst/>
          </a:prstGeom>
        </p:spPr>
        <p:txBody>
          <a:bodyPr wrap="square" lIns="0" tIns="0" rIns="0" bIns="0" rtlCol="0" anchor="t">
            <a:spAutoFit/>
          </a:bodyPr>
          <a:lstStyle/>
          <a:p>
            <a:pPr marL="285750" indent="-285750">
              <a:buFont typeface="Wingdings" panose="05000000000000000000" pitchFamily="2" charset="2"/>
              <a:buChar char="q"/>
            </a:pPr>
            <a:r>
              <a:rPr lang="en-US" sz="2000" b="1" dirty="0" smtClean="0">
                <a:solidFill>
                  <a:schemeClr val="accent3">
                    <a:lumMod val="20000"/>
                    <a:lumOff val="80000"/>
                  </a:schemeClr>
                </a:solidFill>
                <a:latin typeface="Garamond" panose="02020404030301010803" pitchFamily="18" charset="0"/>
              </a:rPr>
              <a:t>State autonomous healthcare institution of the </a:t>
            </a:r>
            <a:r>
              <a:rPr lang="en-US" sz="2000" b="1" dirty="0">
                <a:solidFill>
                  <a:schemeClr val="accent3">
                    <a:lumMod val="20000"/>
                    <a:lumOff val="80000"/>
                  </a:schemeClr>
                </a:solidFill>
                <a:latin typeface="Garamond" panose="02020404030301010803" pitchFamily="18" charset="0"/>
              </a:rPr>
              <a:t>A</a:t>
            </a:r>
            <a:r>
              <a:rPr lang="en-US" sz="2000" b="1" dirty="0" smtClean="0">
                <a:solidFill>
                  <a:schemeClr val="accent3">
                    <a:lumMod val="20000"/>
                    <a:lumOff val="80000"/>
                  </a:schemeClr>
                </a:solidFill>
                <a:latin typeface="Garamond" panose="02020404030301010803" pitchFamily="18" charset="0"/>
              </a:rPr>
              <a:t>mur region </a:t>
            </a:r>
          </a:p>
          <a:p>
            <a:pPr indent="271463"/>
            <a:r>
              <a:rPr lang="en-US" sz="2000" b="1" dirty="0" smtClean="0">
                <a:solidFill>
                  <a:schemeClr val="accent3">
                    <a:lumMod val="20000"/>
                    <a:lumOff val="80000"/>
                  </a:schemeClr>
                </a:solidFill>
                <a:latin typeface="Garamond" panose="02020404030301010803" pitchFamily="18" charset="0"/>
              </a:rPr>
              <a:t>"Amur regional clinical hospital", Blagoveshchensk </a:t>
            </a:r>
          </a:p>
          <a:p>
            <a:pPr indent="271463"/>
            <a:r>
              <a:rPr lang="en-US" sz="1600" dirty="0" smtClean="0">
                <a:latin typeface="Garamond" panose="02020404030301010803" pitchFamily="18" charset="0"/>
              </a:rPr>
              <a:t>http://</a:t>
            </a:r>
            <a:r>
              <a:rPr lang="en-US" sz="1600" dirty="0" smtClean="0">
                <a:latin typeface="Garamond" panose="02020404030301010803" pitchFamily="18" charset="0"/>
              </a:rPr>
              <a:t>aokb28.su</a:t>
            </a:r>
            <a:r>
              <a:rPr lang="en-US" sz="1600" dirty="0" smtClean="0">
                <a:latin typeface="Garamond" panose="02020404030301010803" pitchFamily="18" charset="0"/>
              </a:rPr>
              <a:t>/</a:t>
            </a:r>
            <a:endParaRPr lang="en-US" sz="2000" b="1" dirty="0">
              <a:solidFill>
                <a:schemeClr val="accent3">
                  <a:lumMod val="20000"/>
                  <a:lumOff val="80000"/>
                </a:schemeClr>
              </a:solidFill>
              <a:latin typeface="Garamond" panose="02020404030301010803" pitchFamily="18" charset="0"/>
            </a:endParaRPr>
          </a:p>
          <a:p>
            <a:pPr marL="285750" lvl="0" indent="-285750">
              <a:buFont typeface="Wingdings" panose="05000000000000000000" pitchFamily="2" charset="2"/>
              <a:buChar char="q"/>
            </a:pPr>
            <a:r>
              <a:rPr lang="en-US" sz="2000" b="1" dirty="0" smtClean="0">
                <a:solidFill>
                  <a:schemeClr val="accent3">
                    <a:lumMod val="20000"/>
                    <a:lumOff val="80000"/>
                  </a:schemeClr>
                </a:solidFill>
                <a:latin typeface="Garamond" panose="02020404030301010803" pitchFamily="18" charset="0"/>
              </a:rPr>
              <a:t>State autonomous healthcare institution of the Amur region "Blagoveshchensk city clinical hospital"</a:t>
            </a:r>
            <a:r>
              <a:rPr lang="ru-RU" sz="2000" b="1" dirty="0" smtClean="0">
                <a:solidFill>
                  <a:schemeClr val="accent3">
                    <a:lumMod val="20000"/>
                    <a:lumOff val="80000"/>
                  </a:schemeClr>
                </a:solidFill>
                <a:latin typeface="Garamond" panose="02020404030301010803" pitchFamily="18" charset="0"/>
              </a:rPr>
              <a:t>, </a:t>
            </a:r>
            <a:r>
              <a:rPr lang="en-US" sz="2000" b="1" dirty="0">
                <a:solidFill>
                  <a:schemeClr val="accent3">
                    <a:lumMod val="20000"/>
                    <a:lumOff val="80000"/>
                  </a:schemeClr>
                </a:solidFill>
                <a:latin typeface="Garamond" panose="02020404030301010803" pitchFamily="18" charset="0"/>
              </a:rPr>
              <a:t>Blagoveshchensk</a:t>
            </a:r>
            <a:endParaRPr lang="en-US" sz="2000" b="1" dirty="0" smtClean="0">
              <a:solidFill>
                <a:schemeClr val="accent3">
                  <a:lumMod val="20000"/>
                  <a:lumOff val="80000"/>
                </a:schemeClr>
              </a:solidFill>
              <a:latin typeface="Garamond" panose="02020404030301010803" pitchFamily="18" charset="0"/>
            </a:endParaRPr>
          </a:p>
          <a:p>
            <a:pPr lvl="0" indent="266700"/>
            <a:r>
              <a:rPr lang="en-US" sz="1600" dirty="0" smtClean="0">
                <a:latin typeface="Garamond" panose="02020404030301010803" pitchFamily="18" charset="0"/>
              </a:rPr>
              <a:t>http ://muzgkb.ru/</a:t>
            </a:r>
            <a:endParaRPr lang="ru-RU" sz="1600" dirty="0" smtClean="0">
              <a:latin typeface="Garamond" panose="02020404030301010803" pitchFamily="18" charset="0"/>
            </a:endParaRPr>
          </a:p>
          <a:p>
            <a:pPr marL="285750" lvl="0" indent="-285750">
              <a:buFont typeface="Wingdings" panose="05000000000000000000" pitchFamily="2" charset="2"/>
              <a:buChar char="q"/>
            </a:pPr>
            <a:r>
              <a:rPr lang="en-US" sz="2000" b="1" dirty="0" smtClean="0">
                <a:solidFill>
                  <a:schemeClr val="accent3">
                    <a:lumMod val="20000"/>
                    <a:lumOff val="80000"/>
                  </a:schemeClr>
                </a:solidFill>
                <a:latin typeface="Garamond" panose="02020404030301010803" pitchFamily="18" charset="0"/>
              </a:rPr>
              <a:t>Cardiac surgery clinic of the federal state budgetary educational institution of higher education "Amur state medical academy" </a:t>
            </a:r>
            <a:r>
              <a:rPr lang="en-US" sz="2000" b="1" dirty="0">
                <a:solidFill>
                  <a:schemeClr val="accent3">
                    <a:lumMod val="20000"/>
                    <a:lumOff val="80000"/>
                  </a:schemeClr>
                </a:solidFill>
                <a:latin typeface="Garamond" panose="02020404030301010803" pitchFamily="18" charset="0"/>
              </a:rPr>
              <a:t>of the Ministry of </a:t>
            </a:r>
            <a:r>
              <a:rPr lang="en-US" sz="2000" b="1" dirty="0" smtClean="0">
                <a:solidFill>
                  <a:schemeClr val="accent3">
                    <a:lumMod val="20000"/>
                    <a:lumOff val="80000"/>
                  </a:schemeClr>
                </a:solidFill>
                <a:latin typeface="Garamond" panose="02020404030301010803" pitchFamily="18" charset="0"/>
              </a:rPr>
              <a:t>Health</a:t>
            </a:r>
            <a:r>
              <a:rPr lang="ru-RU" sz="2000" b="1" dirty="0" smtClean="0">
                <a:solidFill>
                  <a:schemeClr val="accent3">
                    <a:lumMod val="20000"/>
                    <a:lumOff val="80000"/>
                  </a:schemeClr>
                </a:solidFill>
                <a:latin typeface="Garamond" panose="02020404030301010803" pitchFamily="18" charset="0"/>
              </a:rPr>
              <a:t> </a:t>
            </a:r>
            <a:r>
              <a:rPr lang="en-US" sz="2000" b="1" dirty="0" smtClean="0">
                <a:solidFill>
                  <a:schemeClr val="accent3">
                    <a:lumMod val="20000"/>
                    <a:lumOff val="80000"/>
                  </a:schemeClr>
                </a:solidFill>
                <a:latin typeface="Garamond" panose="02020404030301010803" pitchFamily="18" charset="0"/>
              </a:rPr>
              <a:t>Care </a:t>
            </a:r>
            <a:r>
              <a:rPr lang="en-US" sz="2000" b="1" dirty="0">
                <a:solidFill>
                  <a:schemeClr val="accent3">
                    <a:lumMod val="20000"/>
                    <a:lumOff val="80000"/>
                  </a:schemeClr>
                </a:solidFill>
                <a:latin typeface="Garamond" panose="02020404030301010803" pitchFamily="18" charset="0"/>
              </a:rPr>
              <a:t>of the Russian Federation</a:t>
            </a:r>
            <a:r>
              <a:rPr lang="ru-RU" sz="2000" b="1" dirty="0" smtClean="0">
                <a:solidFill>
                  <a:schemeClr val="accent3">
                    <a:lumMod val="20000"/>
                    <a:lumOff val="80000"/>
                  </a:schemeClr>
                </a:solidFill>
                <a:latin typeface="Garamond" panose="02020404030301010803" pitchFamily="18" charset="0"/>
              </a:rPr>
              <a:t>, </a:t>
            </a:r>
            <a:r>
              <a:rPr lang="en-US" sz="2000" b="1" dirty="0">
                <a:solidFill>
                  <a:schemeClr val="accent3">
                    <a:lumMod val="20000"/>
                    <a:lumOff val="80000"/>
                  </a:schemeClr>
                </a:solidFill>
                <a:latin typeface="Garamond" panose="02020404030301010803" pitchFamily="18" charset="0"/>
              </a:rPr>
              <a:t>Blagoveshchensk</a:t>
            </a:r>
          </a:p>
          <a:p>
            <a:pPr indent="266700"/>
            <a:r>
              <a:rPr lang="en-US" sz="1600" dirty="0" smtClean="0">
                <a:latin typeface="Garamond" panose="02020404030301010803" pitchFamily="18" charset="0"/>
              </a:rPr>
              <a:t>http </a:t>
            </a:r>
            <a:r>
              <a:rPr lang="en-US" sz="1600" dirty="0">
                <a:latin typeface="Garamond" panose="02020404030301010803" pitchFamily="18" charset="0"/>
              </a:rPr>
              <a:t>://www.amursma.ru/meditsina/klinika-kardiokhirurgii</a:t>
            </a:r>
            <a:r>
              <a:rPr lang="en-US" sz="1600" dirty="0" smtClean="0">
                <a:latin typeface="Garamond" panose="02020404030301010803" pitchFamily="18" charset="0"/>
              </a:rPr>
              <a:t>/</a:t>
            </a:r>
            <a:endParaRPr lang="ru-RU" sz="1400" dirty="0" smtClean="0">
              <a:latin typeface="Garamond" panose="02020404030301010803" pitchFamily="18" charset="0"/>
            </a:endParaRPr>
          </a:p>
        </p:txBody>
      </p:sp>
      <p:sp>
        <p:nvSpPr>
          <p:cNvPr id="4" name="AutoShape 2" descr="ÐÐ°ÑÑÐ¸Ð½ÐºÐ¸ Ð¿Ð¾ Ð·Ð°Ð¿ÑÐ¾ÑÑ ÑÐµÑÐ´ÑÐµ Ð¾ÑÐ³Ð°Ð½"/>
          <p:cNvSpPr>
            <a:spLocks noChangeAspect="1" noChangeArrowheads="1"/>
          </p:cNvSpPr>
          <p:nvPr/>
        </p:nvSpPr>
        <p:spPr bwMode="auto">
          <a:xfrm>
            <a:off x="1444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ÐÐ°ÑÑÐ¸Ð½ÐºÐ¸ Ð¿Ð¾ Ð·Ð°Ð¿ÑÐ¾ÑÑ ÑÐµÑÐ´ÑÐµ Ð¾ÑÐ³Ð°Ð½"/>
          <p:cNvSpPr>
            <a:spLocks noChangeAspect="1" noChangeArrowheads="1"/>
          </p:cNvSpPr>
          <p:nvPr/>
        </p:nvSpPr>
        <p:spPr bwMode="auto">
          <a:xfrm>
            <a:off x="296863"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6" descr="ÐÐ°ÑÑÐ¸Ð½ÐºÐ¸ Ð¿Ð¾ Ð·Ð°Ð¿ÑÐ¾ÑÑ ÑÐµÑÐ´ÑÐµ Ð¾ÑÐ³Ð°Ð½"/>
          <p:cNvSpPr>
            <a:spLocks noChangeAspect="1" noChangeArrowheads="1"/>
          </p:cNvSpPr>
          <p:nvPr/>
        </p:nvSpPr>
        <p:spPr bwMode="auto">
          <a:xfrm>
            <a:off x="449263"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8137" name="Picture 9" descr="C:\Users\Loki\Downloads\vernoe-serdce2-4e67a5190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9831" y="627618"/>
            <a:ext cx="1800000" cy="180000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Прямая соединительная линия 11"/>
          <p:cNvCxnSpPr/>
          <p:nvPr/>
        </p:nvCxnSpPr>
        <p:spPr>
          <a:xfrm>
            <a:off x="0" y="6029325"/>
            <a:ext cx="9144000" cy="9525"/>
          </a:xfrm>
          <a:prstGeom prst="line">
            <a:avLst/>
          </a:prstGeom>
          <a:ln/>
        </p:spPr>
        <p:style>
          <a:lnRef idx="3">
            <a:schemeClr val="accent1"/>
          </a:lnRef>
          <a:fillRef idx="0">
            <a:schemeClr val="accent1"/>
          </a:fillRef>
          <a:effectRef idx="2">
            <a:schemeClr val="accent1"/>
          </a:effectRef>
          <a:fontRef idx="minor">
            <a:schemeClr val="tx1"/>
          </a:fontRef>
        </p:style>
      </p:cxnSp>
      <p:pic>
        <p:nvPicPr>
          <p:cNvPr id="13" name="Рисунок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138" y="6200775"/>
            <a:ext cx="690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descr="ÐÐ°ÑÑÐ¸Ð½ÐºÐ¸ Ð¿Ð¾ Ð·Ð°Ð¿ÑÐ¾ÑÑ Ð³ÐµÑÐ± Ð°Ð¼ÑÑÑÐºÐ¾Ð¹ Ð¾Ð±Ð»Ð°ÑÑ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3630" y="6181725"/>
            <a:ext cx="442884" cy="53791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4"/>
          <p:cNvSpPr txBox="1"/>
          <p:nvPr/>
        </p:nvSpPr>
        <p:spPr>
          <a:xfrm>
            <a:off x="0" y="2440318"/>
            <a:ext cx="9144000" cy="276999"/>
          </a:xfrm>
          <a:prstGeom prst="rect">
            <a:avLst/>
          </a:prstGeom>
        </p:spPr>
        <p:txBody>
          <a:bodyPr wrap="square" lIns="0" tIns="0" rIns="0" bIns="0" rtlCol="0" anchor="t">
            <a:spAutoFit/>
          </a:bodyPr>
          <a:lstStyle/>
          <a:p>
            <a:pPr algn="ctr"/>
            <a:r>
              <a:rPr lang="ru-RU" b="1" dirty="0" smtClean="0">
                <a:solidFill>
                  <a:schemeClr val="accent3">
                    <a:lumMod val="20000"/>
                    <a:lumOff val="80000"/>
                  </a:schemeClr>
                </a:solidFill>
                <a:latin typeface="Garamond" panose="02020404030301010803" pitchFamily="18" charset="0"/>
              </a:rPr>
              <a:t>(</a:t>
            </a:r>
            <a:r>
              <a:rPr lang="en-US" b="1" dirty="0" smtClean="0">
                <a:solidFill>
                  <a:schemeClr val="accent3">
                    <a:lumMod val="20000"/>
                    <a:lumOff val="80000"/>
                  </a:schemeClr>
                </a:solidFill>
                <a:latin typeface="Garamond" panose="02020404030301010803" pitchFamily="18" charset="0"/>
              </a:rPr>
              <a:t>inpatient medical care</a:t>
            </a:r>
            <a:r>
              <a:rPr lang="ru-RU" b="1" dirty="0" smtClean="0">
                <a:solidFill>
                  <a:schemeClr val="accent3">
                    <a:lumMod val="20000"/>
                    <a:lumOff val="80000"/>
                  </a:schemeClr>
                </a:solidFill>
                <a:latin typeface="Garamond" panose="02020404030301010803" pitchFamily="18" charset="0"/>
              </a:rPr>
              <a:t>)</a:t>
            </a:r>
            <a:endParaRPr lang="ru-RU" sz="1200" dirty="0" smtClean="0">
              <a:latin typeface="Garamond" panose="02020404030301010803" pitchFamily="18" charset="0"/>
            </a:endParaRPr>
          </a:p>
        </p:txBody>
      </p:sp>
    </p:spTree>
    <p:extLst>
      <p:ext uri="{BB962C8B-B14F-4D97-AF65-F5344CB8AC3E}">
        <p14:creationId xmlns:p14="http://schemas.microsoft.com/office/powerpoint/2010/main" val="22641092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368299"/>
            <a:ext cx="9143999" cy="533401"/>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dirty="0">
                <a:solidFill>
                  <a:schemeClr val="bg2">
                    <a:lumMod val="60000"/>
                    <a:lumOff val="40000"/>
                  </a:schemeClr>
                </a:solidFill>
                <a:effectLst>
                  <a:outerShdw blurRad="60007" dist="310007" dir="7680000" sy="30000" kx="1300200" algn="ctr" rotWithShape="0">
                    <a:prstClr val="black">
                      <a:alpha val="32000"/>
                    </a:prstClr>
                  </a:outerShdw>
                </a:effectLst>
                <a:latin typeface="Garamond" panose="02020404030301010803" pitchFamily="18" charset="0"/>
              </a:rPr>
              <a:t>CARDIOLOGY</a:t>
            </a:r>
            <a:endParaRPr lang="ru-RU" sz="4000" b="0" cap="none" dirty="0">
              <a:ln w="18000">
                <a:solidFill>
                  <a:schemeClr val="accent2">
                    <a:satMod val="140000"/>
                  </a:schemeClr>
                </a:solidFill>
                <a:prstDash val="solid"/>
                <a:miter lim="800000"/>
              </a:ln>
              <a:noFill/>
              <a:effectLst/>
              <a:latin typeface="TT Norms ExtraBold"/>
            </a:endParaRPr>
          </a:p>
        </p:txBody>
      </p:sp>
      <p:sp>
        <p:nvSpPr>
          <p:cNvPr id="11" name="TextBox 4"/>
          <p:cNvSpPr txBox="1"/>
          <p:nvPr/>
        </p:nvSpPr>
        <p:spPr>
          <a:xfrm>
            <a:off x="334168" y="1674651"/>
            <a:ext cx="8475663" cy="4370427"/>
          </a:xfrm>
          <a:prstGeom prst="rect">
            <a:avLst/>
          </a:prstGeom>
        </p:spPr>
        <p:txBody>
          <a:bodyPr wrap="square" lIns="0" tIns="0" rIns="0" bIns="0" rtlCol="0" anchor="t">
            <a:spAutoFit/>
          </a:bodyPr>
          <a:lstStyle/>
          <a:p>
            <a:pPr marL="285750" indent="-285750">
              <a:buFont typeface="Wingdings" panose="05000000000000000000" pitchFamily="2" charset="2"/>
              <a:buChar char="q"/>
            </a:pPr>
            <a:r>
              <a:rPr lang="en-US" sz="2000" b="1" dirty="0" smtClean="0">
                <a:solidFill>
                  <a:schemeClr val="accent3">
                    <a:lumMod val="20000"/>
                    <a:lumOff val="80000"/>
                  </a:schemeClr>
                </a:solidFill>
                <a:latin typeface="Garamond" panose="02020404030301010803" pitchFamily="18" charset="0"/>
              </a:rPr>
              <a:t>State autonomous healthcare institution of the Amur region </a:t>
            </a:r>
            <a:endParaRPr lang="ru-RU" sz="2000" b="1" dirty="0" smtClean="0">
              <a:solidFill>
                <a:schemeClr val="accent3">
                  <a:lumMod val="20000"/>
                  <a:lumOff val="80000"/>
                </a:schemeClr>
              </a:solidFill>
              <a:latin typeface="Garamond" panose="02020404030301010803" pitchFamily="18" charset="0"/>
            </a:endParaRPr>
          </a:p>
          <a:p>
            <a:pPr indent="271463"/>
            <a:r>
              <a:rPr lang="en-US" sz="2000" b="1" dirty="0" smtClean="0">
                <a:solidFill>
                  <a:schemeClr val="accent3">
                    <a:lumMod val="20000"/>
                    <a:lumOff val="80000"/>
                  </a:schemeClr>
                </a:solidFill>
                <a:latin typeface="Garamond" panose="02020404030301010803" pitchFamily="18" charset="0"/>
              </a:rPr>
              <a:t>"City polyclinic </a:t>
            </a:r>
            <a:r>
              <a:rPr lang="ru-RU" sz="2000" b="1" dirty="0" smtClean="0">
                <a:solidFill>
                  <a:schemeClr val="accent3">
                    <a:lumMod val="20000"/>
                    <a:lumOff val="80000"/>
                  </a:schemeClr>
                </a:solidFill>
                <a:latin typeface="Garamond" panose="02020404030301010803" pitchFamily="18" charset="0"/>
              </a:rPr>
              <a:t>№ </a:t>
            </a:r>
            <a:r>
              <a:rPr lang="en-US" sz="2000" b="1" dirty="0" smtClean="0">
                <a:solidFill>
                  <a:schemeClr val="accent3">
                    <a:lumMod val="20000"/>
                    <a:lumOff val="80000"/>
                  </a:schemeClr>
                </a:solidFill>
                <a:latin typeface="Garamond" panose="02020404030301010803" pitchFamily="18" charset="0"/>
              </a:rPr>
              <a:t>1"</a:t>
            </a:r>
            <a:r>
              <a:rPr lang="ru-RU" sz="2000" b="1" dirty="0" smtClean="0">
                <a:solidFill>
                  <a:schemeClr val="accent3">
                    <a:lumMod val="20000"/>
                    <a:lumOff val="80000"/>
                  </a:schemeClr>
                </a:solidFill>
                <a:latin typeface="Garamond" panose="02020404030301010803" pitchFamily="18" charset="0"/>
              </a:rPr>
              <a:t>, </a:t>
            </a:r>
            <a:r>
              <a:rPr lang="en-US" sz="2000" b="1" dirty="0" smtClean="0">
                <a:solidFill>
                  <a:schemeClr val="accent3">
                    <a:lumMod val="20000"/>
                    <a:lumOff val="80000"/>
                  </a:schemeClr>
                </a:solidFill>
                <a:latin typeface="Garamond" panose="02020404030301010803" pitchFamily="18" charset="0"/>
              </a:rPr>
              <a:t>Blagoveshchensk</a:t>
            </a:r>
            <a:endParaRPr lang="ru-RU" sz="2000" b="1" dirty="0" smtClean="0">
              <a:solidFill>
                <a:schemeClr val="accent3">
                  <a:lumMod val="20000"/>
                  <a:lumOff val="80000"/>
                </a:schemeClr>
              </a:solidFill>
              <a:latin typeface="Garamond" panose="02020404030301010803" pitchFamily="18" charset="0"/>
            </a:endParaRPr>
          </a:p>
          <a:p>
            <a:pPr indent="271463"/>
            <a:r>
              <a:rPr lang="en-US" sz="1600" dirty="0" smtClean="0">
                <a:latin typeface="Garamond" panose="02020404030301010803" pitchFamily="18" charset="0"/>
              </a:rPr>
              <a:t>https</a:t>
            </a:r>
            <a:r>
              <a:rPr lang="en-US" sz="1600" dirty="0">
                <a:latin typeface="Garamond" panose="02020404030301010803" pitchFamily="18" charset="0"/>
              </a:rPr>
              <a:t>://www.clinicablg.ru</a:t>
            </a:r>
            <a:r>
              <a:rPr lang="en-US" sz="1600" dirty="0" smtClean="0">
                <a:latin typeface="Garamond" panose="02020404030301010803" pitchFamily="18" charset="0"/>
              </a:rPr>
              <a:t>/</a:t>
            </a:r>
          </a:p>
          <a:p>
            <a:pPr marL="285750" indent="-285750">
              <a:buFont typeface="Wingdings" panose="05000000000000000000" pitchFamily="2" charset="2"/>
              <a:buChar char="q"/>
            </a:pPr>
            <a:r>
              <a:rPr lang="en-US" sz="2000" b="1" dirty="0" smtClean="0">
                <a:solidFill>
                  <a:schemeClr val="accent3">
                    <a:lumMod val="20000"/>
                    <a:lumOff val="80000"/>
                  </a:schemeClr>
                </a:solidFill>
                <a:latin typeface="Garamond" panose="02020404030301010803" pitchFamily="18" charset="0"/>
              </a:rPr>
              <a:t>State budgetary health institution of the Amur region </a:t>
            </a:r>
            <a:endParaRPr lang="ru-RU" sz="2000" b="1" dirty="0" smtClean="0">
              <a:solidFill>
                <a:schemeClr val="accent3">
                  <a:lumMod val="20000"/>
                  <a:lumOff val="80000"/>
                </a:schemeClr>
              </a:solidFill>
              <a:latin typeface="Garamond" panose="02020404030301010803" pitchFamily="18" charset="0"/>
            </a:endParaRPr>
          </a:p>
          <a:p>
            <a:pPr indent="271463"/>
            <a:r>
              <a:rPr lang="en-US" sz="2000" b="1" dirty="0" smtClean="0">
                <a:solidFill>
                  <a:schemeClr val="accent3">
                    <a:lumMod val="20000"/>
                    <a:lumOff val="80000"/>
                  </a:schemeClr>
                </a:solidFill>
                <a:latin typeface="Garamond" panose="02020404030301010803" pitchFamily="18" charset="0"/>
              </a:rPr>
              <a:t>"City polyclinic </a:t>
            </a:r>
            <a:r>
              <a:rPr lang="ru-RU" sz="2000" b="1" dirty="0" smtClean="0">
                <a:solidFill>
                  <a:schemeClr val="accent3">
                    <a:lumMod val="20000"/>
                    <a:lumOff val="80000"/>
                  </a:schemeClr>
                </a:solidFill>
                <a:latin typeface="Garamond" panose="02020404030301010803" pitchFamily="18" charset="0"/>
              </a:rPr>
              <a:t>№</a:t>
            </a:r>
            <a:r>
              <a:rPr lang="en-US" sz="2000" b="1" dirty="0" smtClean="0">
                <a:solidFill>
                  <a:schemeClr val="accent3">
                    <a:lumMod val="20000"/>
                    <a:lumOff val="80000"/>
                  </a:schemeClr>
                </a:solidFill>
                <a:latin typeface="Garamond" panose="02020404030301010803" pitchFamily="18" charset="0"/>
              </a:rPr>
              <a:t> 2"</a:t>
            </a:r>
            <a:r>
              <a:rPr lang="ru-RU" sz="2000" b="1" dirty="0" smtClean="0">
                <a:solidFill>
                  <a:schemeClr val="accent3">
                    <a:lumMod val="20000"/>
                    <a:lumOff val="80000"/>
                  </a:schemeClr>
                </a:solidFill>
                <a:latin typeface="Garamond" panose="02020404030301010803" pitchFamily="18" charset="0"/>
              </a:rPr>
              <a:t>, </a:t>
            </a:r>
            <a:r>
              <a:rPr lang="en-US" sz="2000" b="1" dirty="0">
                <a:solidFill>
                  <a:schemeClr val="accent3">
                    <a:lumMod val="20000"/>
                    <a:lumOff val="80000"/>
                  </a:schemeClr>
                </a:solidFill>
                <a:latin typeface="Garamond" panose="02020404030301010803" pitchFamily="18" charset="0"/>
              </a:rPr>
              <a:t>Blagoveshchensk</a:t>
            </a:r>
            <a:endParaRPr lang="ru-RU" sz="2000" b="1" dirty="0">
              <a:solidFill>
                <a:schemeClr val="accent3">
                  <a:lumMod val="20000"/>
                  <a:lumOff val="80000"/>
                </a:schemeClr>
              </a:solidFill>
              <a:latin typeface="Garamond" panose="02020404030301010803" pitchFamily="18" charset="0"/>
            </a:endParaRPr>
          </a:p>
          <a:p>
            <a:pPr indent="271463"/>
            <a:r>
              <a:rPr lang="en-US" sz="1600" dirty="0" smtClean="0">
                <a:latin typeface="Garamond" panose="02020404030301010803" pitchFamily="18" charset="0"/>
              </a:rPr>
              <a:t>http</a:t>
            </a:r>
            <a:r>
              <a:rPr lang="en-US" sz="1600" dirty="0">
                <a:latin typeface="Garamond" panose="02020404030301010803" pitchFamily="18" charset="0"/>
              </a:rPr>
              <a:t>://gp2blag.ucoz.ru</a:t>
            </a:r>
            <a:r>
              <a:rPr lang="en-US" sz="1600" dirty="0" smtClean="0">
                <a:latin typeface="Garamond" panose="02020404030301010803" pitchFamily="18" charset="0"/>
              </a:rPr>
              <a:t>/</a:t>
            </a:r>
            <a:endParaRPr lang="ru-RU" sz="1600" dirty="0" smtClean="0">
              <a:latin typeface="Garamond" panose="02020404030301010803" pitchFamily="18" charset="0"/>
            </a:endParaRPr>
          </a:p>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autonomous healthcare institution of the Amur region </a:t>
            </a:r>
            <a:endParaRPr lang="ru-RU" sz="2000" b="1" dirty="0" smtClean="0">
              <a:solidFill>
                <a:schemeClr val="accent3">
                  <a:lumMod val="20000"/>
                  <a:lumOff val="80000"/>
                </a:schemeClr>
              </a:solidFill>
              <a:latin typeface="Garamond" panose="02020404030301010803" pitchFamily="18" charset="0"/>
            </a:endParaRPr>
          </a:p>
          <a:p>
            <a:pPr indent="271463"/>
            <a:r>
              <a:rPr lang="en-US" sz="2000" b="1" dirty="0" smtClean="0">
                <a:solidFill>
                  <a:schemeClr val="accent3">
                    <a:lumMod val="20000"/>
                    <a:lumOff val="80000"/>
                  </a:schemeClr>
                </a:solidFill>
                <a:latin typeface="Garamond" panose="02020404030301010803" pitchFamily="18" charset="0"/>
              </a:rPr>
              <a:t>"City </a:t>
            </a:r>
            <a:r>
              <a:rPr lang="en-US" sz="2000" b="1" dirty="0">
                <a:solidFill>
                  <a:schemeClr val="accent3">
                    <a:lumMod val="20000"/>
                    <a:lumOff val="80000"/>
                  </a:schemeClr>
                </a:solidFill>
                <a:latin typeface="Garamond" panose="02020404030301010803" pitchFamily="18" charset="0"/>
              </a:rPr>
              <a:t>polyclinic </a:t>
            </a:r>
            <a:r>
              <a:rPr lang="ru-RU" sz="2000" b="1" dirty="0">
                <a:solidFill>
                  <a:schemeClr val="accent3">
                    <a:lumMod val="20000"/>
                    <a:lumOff val="80000"/>
                  </a:schemeClr>
                </a:solidFill>
                <a:latin typeface="Garamond" panose="02020404030301010803" pitchFamily="18" charset="0"/>
              </a:rPr>
              <a:t>№ </a:t>
            </a:r>
            <a:r>
              <a:rPr lang="en-US" sz="2000" b="1" dirty="0" smtClean="0">
                <a:solidFill>
                  <a:schemeClr val="accent3">
                    <a:lumMod val="20000"/>
                    <a:lumOff val="80000"/>
                  </a:schemeClr>
                </a:solidFill>
                <a:latin typeface="Garamond" panose="02020404030301010803" pitchFamily="18" charset="0"/>
              </a:rPr>
              <a:t>3"</a:t>
            </a:r>
            <a:r>
              <a:rPr lang="ru-RU" sz="2000" b="1" dirty="0" smtClean="0">
                <a:solidFill>
                  <a:schemeClr val="accent3">
                    <a:lumMod val="20000"/>
                    <a:lumOff val="80000"/>
                  </a:schemeClr>
                </a:solidFill>
                <a:latin typeface="Garamond" panose="02020404030301010803" pitchFamily="18" charset="0"/>
              </a:rPr>
              <a:t>, </a:t>
            </a:r>
            <a:r>
              <a:rPr lang="en-US" sz="2000" b="1" dirty="0">
                <a:solidFill>
                  <a:schemeClr val="accent3">
                    <a:lumMod val="20000"/>
                    <a:lumOff val="80000"/>
                  </a:schemeClr>
                </a:solidFill>
                <a:latin typeface="Garamond" panose="02020404030301010803" pitchFamily="18" charset="0"/>
              </a:rPr>
              <a:t>Blagoveshchensk</a:t>
            </a:r>
            <a:r>
              <a:rPr lang="ru-RU" sz="2000" b="1" dirty="0" smtClean="0">
                <a:solidFill>
                  <a:schemeClr val="accent3">
                    <a:lumMod val="20000"/>
                    <a:lumOff val="80000"/>
                  </a:schemeClr>
                </a:solidFill>
                <a:latin typeface="Garamond" panose="02020404030301010803" pitchFamily="18" charset="0"/>
              </a:rPr>
              <a:t> </a:t>
            </a:r>
            <a:endParaRPr lang="en-US" sz="2000" b="1" dirty="0" smtClean="0">
              <a:solidFill>
                <a:schemeClr val="accent3">
                  <a:lumMod val="20000"/>
                  <a:lumOff val="80000"/>
                </a:schemeClr>
              </a:solidFill>
              <a:latin typeface="Garamond" panose="02020404030301010803" pitchFamily="18" charset="0"/>
            </a:endParaRPr>
          </a:p>
          <a:p>
            <a:pPr indent="271463"/>
            <a:r>
              <a:rPr lang="en-US" sz="1600" dirty="0" smtClean="0">
                <a:latin typeface="Garamond" panose="02020404030301010803" pitchFamily="18" charset="0"/>
              </a:rPr>
              <a:t>http</a:t>
            </a:r>
            <a:r>
              <a:rPr lang="en-US" sz="1600" dirty="0">
                <a:latin typeface="Garamond" panose="02020404030301010803" pitchFamily="18" charset="0"/>
              </a:rPr>
              <a:t>://www.polik3amur.ru/</a:t>
            </a:r>
            <a:endParaRPr lang="ru-RU" sz="1600" dirty="0">
              <a:latin typeface="Garamond" panose="02020404030301010803" pitchFamily="18" charset="0"/>
            </a:endParaRPr>
          </a:p>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autonomous healthcare institution of the Amur region </a:t>
            </a:r>
            <a:endParaRPr lang="ru-RU" sz="2000" b="1" dirty="0" smtClean="0">
              <a:solidFill>
                <a:schemeClr val="accent3">
                  <a:lumMod val="20000"/>
                  <a:lumOff val="80000"/>
                </a:schemeClr>
              </a:solidFill>
              <a:latin typeface="Garamond" panose="02020404030301010803" pitchFamily="18" charset="0"/>
            </a:endParaRPr>
          </a:p>
          <a:p>
            <a:pPr indent="271463"/>
            <a:r>
              <a:rPr lang="en-US" sz="2000" b="1" dirty="0" smtClean="0">
                <a:solidFill>
                  <a:schemeClr val="accent3">
                    <a:lumMod val="20000"/>
                    <a:lumOff val="80000"/>
                  </a:schemeClr>
                </a:solidFill>
                <a:latin typeface="Garamond" panose="02020404030301010803" pitchFamily="18" charset="0"/>
              </a:rPr>
              <a:t>"City </a:t>
            </a:r>
            <a:r>
              <a:rPr lang="en-US" sz="2000" b="1" dirty="0">
                <a:solidFill>
                  <a:schemeClr val="accent3">
                    <a:lumMod val="20000"/>
                    <a:lumOff val="80000"/>
                  </a:schemeClr>
                </a:solidFill>
                <a:latin typeface="Garamond" panose="02020404030301010803" pitchFamily="18" charset="0"/>
              </a:rPr>
              <a:t>polyclinic </a:t>
            </a:r>
            <a:r>
              <a:rPr lang="ru-RU" sz="2000" b="1" dirty="0">
                <a:solidFill>
                  <a:schemeClr val="accent3">
                    <a:lumMod val="20000"/>
                    <a:lumOff val="80000"/>
                  </a:schemeClr>
                </a:solidFill>
                <a:latin typeface="Garamond" panose="02020404030301010803" pitchFamily="18" charset="0"/>
              </a:rPr>
              <a:t>№ </a:t>
            </a:r>
            <a:r>
              <a:rPr lang="en-US" sz="2000" b="1" dirty="0" smtClean="0">
                <a:solidFill>
                  <a:schemeClr val="accent3">
                    <a:lumMod val="20000"/>
                    <a:lumOff val="80000"/>
                  </a:schemeClr>
                </a:solidFill>
                <a:latin typeface="Garamond" panose="02020404030301010803" pitchFamily="18" charset="0"/>
              </a:rPr>
              <a:t>4"</a:t>
            </a:r>
            <a:r>
              <a:rPr lang="ru-RU" sz="2000" b="1" dirty="0" smtClean="0">
                <a:solidFill>
                  <a:schemeClr val="accent3">
                    <a:lumMod val="20000"/>
                    <a:lumOff val="80000"/>
                  </a:schemeClr>
                </a:solidFill>
                <a:latin typeface="Garamond" panose="02020404030301010803" pitchFamily="18" charset="0"/>
              </a:rPr>
              <a:t>, </a:t>
            </a:r>
            <a:r>
              <a:rPr lang="en-US" sz="2000" b="1" dirty="0" smtClean="0">
                <a:solidFill>
                  <a:schemeClr val="accent3">
                    <a:lumMod val="20000"/>
                    <a:lumOff val="80000"/>
                  </a:schemeClr>
                </a:solidFill>
                <a:latin typeface="Garamond" panose="02020404030301010803" pitchFamily="18" charset="0"/>
              </a:rPr>
              <a:t>Blagoveshchensk</a:t>
            </a:r>
          </a:p>
          <a:p>
            <a:pPr indent="271463"/>
            <a:r>
              <a:rPr lang="en-US" sz="1600" dirty="0" smtClean="0">
                <a:latin typeface="Garamond" panose="02020404030301010803" pitchFamily="18" charset="0"/>
              </a:rPr>
              <a:t>http</a:t>
            </a:r>
            <a:r>
              <a:rPr lang="en-US" sz="1600" dirty="0">
                <a:latin typeface="Garamond" panose="02020404030301010803" pitchFamily="18" charset="0"/>
              </a:rPr>
              <a:t>://28gp4.ru</a:t>
            </a:r>
            <a:r>
              <a:rPr lang="en-US" sz="1600" dirty="0" smtClean="0">
                <a:latin typeface="Garamond" panose="02020404030301010803" pitchFamily="18" charset="0"/>
              </a:rPr>
              <a:t>/</a:t>
            </a:r>
            <a:endParaRPr lang="ru-RU" sz="1600" dirty="0" smtClean="0">
              <a:latin typeface="Garamond" panose="02020404030301010803" pitchFamily="18" charset="0"/>
            </a:endParaRPr>
          </a:p>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budgetary health institution of the Amur </a:t>
            </a:r>
            <a:r>
              <a:rPr lang="en-US" sz="2000" b="1" dirty="0" smtClean="0">
                <a:solidFill>
                  <a:schemeClr val="accent3">
                    <a:lumMod val="20000"/>
                    <a:lumOff val="80000"/>
                  </a:schemeClr>
                </a:solidFill>
                <a:latin typeface="Garamond" panose="02020404030301010803" pitchFamily="18" charset="0"/>
              </a:rPr>
              <a:t>region</a:t>
            </a:r>
            <a:r>
              <a:rPr lang="ru-RU" sz="2000" b="1" dirty="0" smtClean="0">
                <a:solidFill>
                  <a:schemeClr val="accent3">
                    <a:lumMod val="20000"/>
                    <a:lumOff val="80000"/>
                  </a:schemeClr>
                </a:solidFill>
                <a:latin typeface="Garamond" panose="02020404030301010803" pitchFamily="18" charset="0"/>
              </a:rPr>
              <a:t> </a:t>
            </a:r>
            <a:endParaRPr lang="en-US" sz="2000" b="1" dirty="0" smtClean="0">
              <a:solidFill>
                <a:schemeClr val="accent3">
                  <a:lumMod val="20000"/>
                  <a:lumOff val="80000"/>
                </a:schemeClr>
              </a:solidFill>
              <a:latin typeface="Garamond" panose="02020404030301010803" pitchFamily="18" charset="0"/>
            </a:endParaRPr>
          </a:p>
          <a:p>
            <a:pPr indent="271463"/>
            <a:r>
              <a:rPr lang="en-US" sz="2000" b="1" dirty="0" smtClean="0">
                <a:solidFill>
                  <a:schemeClr val="accent3">
                    <a:lumMod val="20000"/>
                    <a:lumOff val="80000"/>
                  </a:schemeClr>
                </a:solidFill>
                <a:latin typeface="Garamond" panose="02020404030301010803" pitchFamily="18" charset="0"/>
              </a:rPr>
              <a:t>"</a:t>
            </a:r>
            <a:r>
              <a:rPr lang="en-US" sz="2000" b="1" dirty="0">
                <a:solidFill>
                  <a:schemeClr val="accent3">
                    <a:lumMod val="20000"/>
                    <a:lumOff val="80000"/>
                  </a:schemeClr>
                </a:solidFill>
                <a:latin typeface="Garamond" panose="02020404030301010803" pitchFamily="18" charset="0"/>
              </a:rPr>
              <a:t>City </a:t>
            </a:r>
            <a:r>
              <a:rPr lang="en-US" sz="2000" b="1" dirty="0" smtClean="0">
                <a:solidFill>
                  <a:schemeClr val="accent3">
                    <a:lumMod val="20000"/>
                    <a:lumOff val="80000"/>
                  </a:schemeClr>
                </a:solidFill>
                <a:latin typeface="Garamond" panose="02020404030301010803" pitchFamily="18" charset="0"/>
              </a:rPr>
              <a:t>polyclinic of</a:t>
            </a:r>
            <a:r>
              <a:rPr lang="ru-RU" sz="2000" b="1" dirty="0" smtClean="0">
                <a:solidFill>
                  <a:schemeClr val="accent3">
                    <a:lumMod val="20000"/>
                    <a:lumOff val="80000"/>
                  </a:schemeClr>
                </a:solidFill>
                <a:latin typeface="Garamond" panose="02020404030301010803" pitchFamily="18" charset="0"/>
              </a:rPr>
              <a:t> </a:t>
            </a:r>
            <a:r>
              <a:rPr lang="en-US" sz="2000" b="1" dirty="0" err="1" smtClean="0">
                <a:solidFill>
                  <a:schemeClr val="accent3">
                    <a:lumMod val="20000"/>
                    <a:lumOff val="80000"/>
                  </a:schemeClr>
                </a:solidFill>
                <a:latin typeface="Garamond" panose="02020404030301010803" pitchFamily="18" charset="0"/>
              </a:rPr>
              <a:t>Svobodny</a:t>
            </a:r>
            <a:r>
              <a:rPr lang="en-US" sz="2000" b="1" dirty="0" smtClean="0">
                <a:solidFill>
                  <a:schemeClr val="accent3">
                    <a:lumMod val="20000"/>
                    <a:lumOff val="80000"/>
                  </a:schemeClr>
                </a:solidFill>
                <a:latin typeface="Garamond" panose="02020404030301010803" pitchFamily="18" charset="0"/>
              </a:rPr>
              <a:t>"</a:t>
            </a:r>
            <a:r>
              <a:rPr lang="ru-RU" sz="2000" b="1" dirty="0" smtClean="0">
                <a:solidFill>
                  <a:schemeClr val="accent3">
                    <a:lumMod val="20000"/>
                    <a:lumOff val="80000"/>
                  </a:schemeClr>
                </a:solidFill>
                <a:latin typeface="Garamond" panose="02020404030301010803" pitchFamily="18" charset="0"/>
              </a:rPr>
              <a:t>, </a:t>
            </a:r>
            <a:r>
              <a:rPr lang="en-US" sz="2000" b="1" dirty="0" err="1" smtClean="0">
                <a:solidFill>
                  <a:schemeClr val="accent3">
                    <a:lumMod val="20000"/>
                    <a:lumOff val="80000"/>
                  </a:schemeClr>
                </a:solidFill>
                <a:latin typeface="Garamond" panose="02020404030301010803" pitchFamily="18" charset="0"/>
              </a:rPr>
              <a:t>Svobodny</a:t>
            </a:r>
            <a:endParaRPr lang="ru-RU" sz="2000" b="1" dirty="0" smtClean="0">
              <a:solidFill>
                <a:schemeClr val="accent3">
                  <a:lumMod val="20000"/>
                  <a:lumOff val="80000"/>
                </a:schemeClr>
              </a:solidFill>
              <a:latin typeface="Garamond" panose="02020404030301010803" pitchFamily="18" charset="0"/>
            </a:endParaRPr>
          </a:p>
          <a:p>
            <a:pPr indent="271463"/>
            <a:r>
              <a:rPr lang="ru-RU" sz="1600" dirty="0" smtClean="0">
                <a:latin typeface="Garamond" panose="02020404030301010803" pitchFamily="18" charset="0"/>
              </a:rPr>
              <a:t>http</a:t>
            </a:r>
            <a:r>
              <a:rPr lang="ru-RU" sz="1600" dirty="0">
                <a:latin typeface="Garamond" panose="02020404030301010803" pitchFamily="18" charset="0"/>
              </a:rPr>
              <a:t>://www.svbgp.ru</a:t>
            </a:r>
            <a:r>
              <a:rPr lang="ru-RU" sz="1600" dirty="0" smtClean="0">
                <a:latin typeface="Garamond" panose="02020404030301010803" pitchFamily="18" charset="0"/>
              </a:rPr>
              <a:t>/</a:t>
            </a:r>
            <a:endParaRPr lang="en-US" sz="1600" dirty="0">
              <a:latin typeface="Garamond" panose="02020404030301010803" pitchFamily="18" charset="0"/>
            </a:endParaRPr>
          </a:p>
        </p:txBody>
      </p:sp>
      <p:sp>
        <p:nvSpPr>
          <p:cNvPr id="4" name="AutoShape 2" descr="ÐÐ°ÑÑÐ¸Ð½ÐºÐ¸ Ð¿Ð¾ Ð·Ð°Ð¿ÑÐ¾ÑÑ ÑÐµÑÐ´ÑÐµ Ð¾ÑÐ³Ð°Ð½"/>
          <p:cNvSpPr>
            <a:spLocks noChangeAspect="1" noChangeArrowheads="1"/>
          </p:cNvSpPr>
          <p:nvPr/>
        </p:nvSpPr>
        <p:spPr bwMode="auto">
          <a:xfrm>
            <a:off x="1444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ÐÐ°ÑÑÐ¸Ð½ÐºÐ¸ Ð¿Ð¾ Ð·Ð°Ð¿ÑÐ¾ÑÑ ÑÐµÑÐ´ÑÐµ Ð¾ÑÐ³Ð°Ð½"/>
          <p:cNvSpPr>
            <a:spLocks noChangeAspect="1" noChangeArrowheads="1"/>
          </p:cNvSpPr>
          <p:nvPr/>
        </p:nvSpPr>
        <p:spPr bwMode="auto">
          <a:xfrm>
            <a:off x="296863"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6" descr="ÐÐ°ÑÑÐ¸Ð½ÐºÐ¸ Ð¿Ð¾ Ð·Ð°Ð¿ÑÐ¾ÑÑ ÑÐµÑÐ´ÑÐµ Ð¾ÑÐ³Ð°Ð½"/>
          <p:cNvSpPr>
            <a:spLocks noChangeAspect="1" noChangeArrowheads="1"/>
          </p:cNvSpPr>
          <p:nvPr/>
        </p:nvSpPr>
        <p:spPr bwMode="auto">
          <a:xfrm>
            <a:off x="449263"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8137" name="Picture 9" descr="C:\Users\Loki\Downloads\vernoe-serdce2-4e67a5190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4931" y="81518"/>
            <a:ext cx="1584000" cy="158400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Прямая соединительная линия 11"/>
          <p:cNvCxnSpPr/>
          <p:nvPr/>
        </p:nvCxnSpPr>
        <p:spPr>
          <a:xfrm>
            <a:off x="0" y="6029325"/>
            <a:ext cx="9144000" cy="9525"/>
          </a:xfrm>
          <a:prstGeom prst="line">
            <a:avLst/>
          </a:prstGeom>
          <a:ln/>
        </p:spPr>
        <p:style>
          <a:lnRef idx="3">
            <a:schemeClr val="accent1"/>
          </a:lnRef>
          <a:fillRef idx="0">
            <a:schemeClr val="accent1"/>
          </a:fillRef>
          <a:effectRef idx="2">
            <a:schemeClr val="accent1"/>
          </a:effectRef>
          <a:fontRef idx="minor">
            <a:schemeClr val="tx1"/>
          </a:fontRef>
        </p:style>
      </p:cxnSp>
      <p:pic>
        <p:nvPicPr>
          <p:cNvPr id="13" name="Рисунок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138" y="6200775"/>
            <a:ext cx="690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descr="ÐÐ°ÑÑÐ¸Ð½ÐºÐ¸ Ð¿Ð¾ Ð·Ð°Ð¿ÑÐ¾ÑÑ Ð³ÐµÑÐ± Ð°Ð¼ÑÑÑÐºÐ¾Ð¹ Ð¾Ð±Ð»Ð°ÑÑ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3630" y="6181725"/>
            <a:ext cx="442884" cy="53791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4"/>
          <p:cNvSpPr txBox="1"/>
          <p:nvPr/>
        </p:nvSpPr>
        <p:spPr>
          <a:xfrm>
            <a:off x="0" y="814714"/>
            <a:ext cx="9144000" cy="276999"/>
          </a:xfrm>
          <a:prstGeom prst="rect">
            <a:avLst/>
          </a:prstGeom>
        </p:spPr>
        <p:txBody>
          <a:bodyPr wrap="square" lIns="0" tIns="0" rIns="0" bIns="0" rtlCol="0" anchor="t">
            <a:spAutoFit/>
          </a:bodyPr>
          <a:lstStyle/>
          <a:p>
            <a:pPr algn="ctr"/>
            <a:r>
              <a:rPr lang="ru-RU" b="1" dirty="0" smtClean="0">
                <a:solidFill>
                  <a:schemeClr val="accent3">
                    <a:lumMod val="20000"/>
                    <a:lumOff val="80000"/>
                  </a:schemeClr>
                </a:solidFill>
                <a:latin typeface="Garamond" panose="02020404030301010803" pitchFamily="18" charset="0"/>
              </a:rPr>
              <a:t>(</a:t>
            </a:r>
            <a:r>
              <a:rPr lang="en-US" b="1" dirty="0" smtClean="0">
                <a:solidFill>
                  <a:schemeClr val="accent3">
                    <a:lumMod val="20000"/>
                    <a:lumOff val="80000"/>
                  </a:schemeClr>
                </a:solidFill>
                <a:latin typeface="Garamond" panose="02020404030301010803" pitchFamily="18" charset="0"/>
              </a:rPr>
              <a:t>outpatient</a:t>
            </a:r>
            <a:r>
              <a:rPr lang="ru-RU" b="1" dirty="0" smtClean="0">
                <a:solidFill>
                  <a:schemeClr val="accent3">
                    <a:lumMod val="20000"/>
                    <a:lumOff val="80000"/>
                  </a:schemeClr>
                </a:solidFill>
                <a:latin typeface="Garamond" panose="02020404030301010803" pitchFamily="18" charset="0"/>
              </a:rPr>
              <a:t> </a:t>
            </a:r>
            <a:r>
              <a:rPr lang="en-US" b="1" dirty="0" smtClean="0">
                <a:solidFill>
                  <a:schemeClr val="accent3">
                    <a:lumMod val="20000"/>
                    <a:lumOff val="80000"/>
                  </a:schemeClr>
                </a:solidFill>
                <a:latin typeface="Garamond" panose="02020404030301010803" pitchFamily="18" charset="0"/>
              </a:rPr>
              <a:t>medical care</a:t>
            </a:r>
            <a:r>
              <a:rPr lang="ru-RU" b="1" dirty="0" smtClean="0">
                <a:solidFill>
                  <a:schemeClr val="accent3">
                    <a:lumMod val="20000"/>
                    <a:lumOff val="80000"/>
                  </a:schemeClr>
                </a:solidFill>
                <a:latin typeface="Garamond" panose="02020404030301010803" pitchFamily="18" charset="0"/>
              </a:rPr>
              <a:t>)</a:t>
            </a:r>
            <a:endParaRPr lang="ru-RU" sz="1200" b="1" dirty="0" smtClean="0">
              <a:latin typeface="Garamond" panose="02020404030301010803" pitchFamily="18" charset="0"/>
            </a:endParaRPr>
          </a:p>
        </p:txBody>
      </p:sp>
    </p:spTree>
    <p:extLst>
      <p:ext uri="{BB962C8B-B14F-4D97-AF65-F5344CB8AC3E}">
        <p14:creationId xmlns:p14="http://schemas.microsoft.com/office/powerpoint/2010/main" val="34795271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385233"/>
            <a:ext cx="9143999" cy="533401"/>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dirty="0">
                <a:solidFill>
                  <a:schemeClr val="bg2">
                    <a:lumMod val="60000"/>
                    <a:lumOff val="40000"/>
                  </a:schemeClr>
                </a:solidFill>
                <a:effectLst>
                  <a:outerShdw blurRad="60007" dist="310007" dir="7680000" sy="30000" kx="1300200" algn="ctr" rotWithShape="0">
                    <a:prstClr val="black">
                      <a:alpha val="32000"/>
                    </a:prstClr>
                  </a:outerShdw>
                </a:effectLst>
                <a:latin typeface="Garamond" panose="02020404030301010803" pitchFamily="18" charset="0"/>
              </a:rPr>
              <a:t>CARDIOLOGY</a:t>
            </a:r>
            <a:endParaRPr lang="ru-RU" sz="4000" b="0" cap="none" dirty="0">
              <a:ln w="18000">
                <a:solidFill>
                  <a:schemeClr val="accent2">
                    <a:satMod val="140000"/>
                  </a:schemeClr>
                </a:solidFill>
                <a:prstDash val="solid"/>
                <a:miter lim="800000"/>
              </a:ln>
              <a:noFill/>
              <a:effectLst/>
              <a:latin typeface="TT Norms ExtraBold"/>
            </a:endParaRPr>
          </a:p>
        </p:txBody>
      </p:sp>
      <p:sp>
        <p:nvSpPr>
          <p:cNvPr id="4" name="AutoShape 2" descr="ÐÐ°ÑÑÐ¸Ð½ÐºÐ¸ Ð¿Ð¾ Ð·Ð°Ð¿ÑÐ¾ÑÑ ÑÐµÑÐ´ÑÐµ Ð¾ÑÐ³Ð°Ð½"/>
          <p:cNvSpPr>
            <a:spLocks noChangeAspect="1" noChangeArrowheads="1"/>
          </p:cNvSpPr>
          <p:nvPr/>
        </p:nvSpPr>
        <p:spPr bwMode="auto">
          <a:xfrm>
            <a:off x="1444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ÐÐ°ÑÑÐ¸Ð½ÐºÐ¸ Ð¿Ð¾ Ð·Ð°Ð¿ÑÐ¾ÑÑ ÑÐµÑÐ´ÑÐµ Ð¾ÑÐ³Ð°Ð½"/>
          <p:cNvSpPr>
            <a:spLocks noChangeAspect="1" noChangeArrowheads="1"/>
          </p:cNvSpPr>
          <p:nvPr/>
        </p:nvSpPr>
        <p:spPr bwMode="auto">
          <a:xfrm>
            <a:off x="296863"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6" descr="ÐÐ°ÑÑÐ¸Ð½ÐºÐ¸ Ð¿Ð¾ Ð·Ð°Ð¿ÑÐ¾ÑÑ ÑÐµÑÐ´ÑÐµ Ð¾ÑÐ³Ð°Ð½"/>
          <p:cNvSpPr>
            <a:spLocks noChangeAspect="1" noChangeArrowheads="1"/>
          </p:cNvSpPr>
          <p:nvPr/>
        </p:nvSpPr>
        <p:spPr bwMode="auto">
          <a:xfrm>
            <a:off x="449263"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8137" name="Picture 9" descr="C:\Users\Loki\Downloads\vernoe-serdce2-4e67a5190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4931" y="81518"/>
            <a:ext cx="1584000" cy="158400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Прямая соединительная линия 11"/>
          <p:cNvCxnSpPr/>
          <p:nvPr/>
        </p:nvCxnSpPr>
        <p:spPr>
          <a:xfrm>
            <a:off x="0" y="6029325"/>
            <a:ext cx="9144000" cy="9525"/>
          </a:xfrm>
          <a:prstGeom prst="line">
            <a:avLst/>
          </a:prstGeom>
          <a:ln/>
        </p:spPr>
        <p:style>
          <a:lnRef idx="3">
            <a:schemeClr val="accent1"/>
          </a:lnRef>
          <a:fillRef idx="0">
            <a:schemeClr val="accent1"/>
          </a:fillRef>
          <a:effectRef idx="2">
            <a:schemeClr val="accent1"/>
          </a:effectRef>
          <a:fontRef idx="minor">
            <a:schemeClr val="tx1"/>
          </a:fontRef>
        </p:style>
      </p:cxnSp>
      <p:pic>
        <p:nvPicPr>
          <p:cNvPr id="13" name="Рисунок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138" y="6200775"/>
            <a:ext cx="690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descr="ÐÐ°ÑÑÐ¸Ð½ÐºÐ¸ Ð¿Ð¾ Ð·Ð°Ð¿ÑÐ¾ÑÑ Ð³ÐµÑÐ± Ð°Ð¼ÑÑÑÐºÐ¾Ð¹ Ð¾Ð±Ð»Ð°ÑÑ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3630" y="6181725"/>
            <a:ext cx="442884" cy="53791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4"/>
          <p:cNvSpPr txBox="1"/>
          <p:nvPr/>
        </p:nvSpPr>
        <p:spPr>
          <a:xfrm>
            <a:off x="0" y="873983"/>
            <a:ext cx="9144000" cy="276999"/>
          </a:xfrm>
          <a:prstGeom prst="rect">
            <a:avLst/>
          </a:prstGeom>
        </p:spPr>
        <p:txBody>
          <a:bodyPr wrap="square" lIns="0" tIns="0" rIns="0" bIns="0" rtlCol="0" anchor="t">
            <a:spAutoFit/>
          </a:bodyPr>
          <a:lstStyle/>
          <a:p>
            <a:pPr algn="ctr"/>
            <a:r>
              <a:rPr lang="ru-RU" b="1" dirty="0" smtClean="0">
                <a:solidFill>
                  <a:schemeClr val="accent3">
                    <a:lumMod val="20000"/>
                    <a:lumOff val="80000"/>
                  </a:schemeClr>
                </a:solidFill>
                <a:latin typeface="Garamond" panose="02020404030301010803" pitchFamily="18" charset="0"/>
              </a:rPr>
              <a:t>(</a:t>
            </a:r>
            <a:r>
              <a:rPr lang="en-US" b="1" dirty="0">
                <a:solidFill>
                  <a:schemeClr val="accent3">
                    <a:lumMod val="20000"/>
                    <a:lumOff val="80000"/>
                  </a:schemeClr>
                </a:solidFill>
                <a:latin typeface="Garamond" panose="02020404030301010803" pitchFamily="18" charset="0"/>
              </a:rPr>
              <a:t>outpatient</a:t>
            </a:r>
            <a:r>
              <a:rPr lang="ru-RU" b="1" dirty="0">
                <a:solidFill>
                  <a:schemeClr val="accent3">
                    <a:lumMod val="20000"/>
                    <a:lumOff val="80000"/>
                  </a:schemeClr>
                </a:solidFill>
                <a:latin typeface="Garamond" panose="02020404030301010803" pitchFamily="18" charset="0"/>
              </a:rPr>
              <a:t> </a:t>
            </a:r>
            <a:r>
              <a:rPr lang="en-US" b="1" dirty="0">
                <a:solidFill>
                  <a:schemeClr val="accent3">
                    <a:lumMod val="20000"/>
                    <a:lumOff val="80000"/>
                  </a:schemeClr>
                </a:solidFill>
                <a:latin typeface="Garamond" panose="02020404030301010803" pitchFamily="18" charset="0"/>
              </a:rPr>
              <a:t>medical care</a:t>
            </a:r>
            <a:r>
              <a:rPr lang="ru-RU" b="1" dirty="0" smtClean="0">
                <a:solidFill>
                  <a:schemeClr val="accent3">
                    <a:lumMod val="20000"/>
                    <a:lumOff val="80000"/>
                  </a:schemeClr>
                </a:solidFill>
                <a:latin typeface="Garamond" panose="02020404030301010803" pitchFamily="18" charset="0"/>
              </a:rPr>
              <a:t>)</a:t>
            </a:r>
            <a:endParaRPr lang="ru-RU" sz="1200" dirty="0" smtClean="0">
              <a:latin typeface="Garamond" panose="02020404030301010803" pitchFamily="18" charset="0"/>
            </a:endParaRPr>
          </a:p>
        </p:txBody>
      </p:sp>
      <p:sp>
        <p:nvSpPr>
          <p:cNvPr id="15" name="TextBox 4"/>
          <p:cNvSpPr txBox="1"/>
          <p:nvPr/>
        </p:nvSpPr>
        <p:spPr>
          <a:xfrm>
            <a:off x="334168" y="1712751"/>
            <a:ext cx="8475663" cy="3447098"/>
          </a:xfrm>
          <a:prstGeom prst="rect">
            <a:avLst/>
          </a:prstGeom>
        </p:spPr>
        <p:txBody>
          <a:bodyPr wrap="square" lIns="0" tIns="0" rIns="0" bIns="0" rtlCol="0" anchor="t">
            <a:spAutoFit/>
          </a:bodyPr>
          <a:lstStyle/>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autonomous healthcare institution of the Amur region</a:t>
            </a:r>
            <a:r>
              <a:rPr lang="ru-RU" sz="2000" b="1" dirty="0">
                <a:solidFill>
                  <a:schemeClr val="accent3">
                    <a:lumMod val="20000"/>
                    <a:lumOff val="80000"/>
                  </a:schemeClr>
                </a:solidFill>
                <a:latin typeface="Garamond" panose="02020404030301010803" pitchFamily="18" charset="0"/>
              </a:rPr>
              <a:t> </a:t>
            </a:r>
          </a:p>
          <a:p>
            <a:pPr indent="271463"/>
            <a:r>
              <a:rPr lang="en-US" sz="2000" b="1" dirty="0">
                <a:solidFill>
                  <a:schemeClr val="accent3">
                    <a:lumMod val="20000"/>
                    <a:lumOff val="80000"/>
                  </a:schemeClr>
                </a:solidFill>
                <a:latin typeface="Garamond" panose="02020404030301010803" pitchFamily="18" charset="0"/>
              </a:rPr>
              <a:t>"</a:t>
            </a:r>
            <a:r>
              <a:rPr lang="en-US" sz="2000" b="1" dirty="0" err="1">
                <a:solidFill>
                  <a:schemeClr val="accent3">
                    <a:lumMod val="20000"/>
                    <a:lumOff val="80000"/>
                  </a:schemeClr>
                </a:solidFill>
                <a:latin typeface="Garamond" panose="02020404030301010803" pitchFamily="18" charset="0"/>
              </a:rPr>
              <a:t>Belogorsk</a:t>
            </a:r>
            <a:r>
              <a:rPr lang="en-US" sz="2000" b="1" dirty="0">
                <a:solidFill>
                  <a:schemeClr val="accent3">
                    <a:lumMod val="20000"/>
                    <a:lumOff val="80000"/>
                  </a:schemeClr>
                </a:solidFill>
                <a:latin typeface="Garamond" panose="02020404030301010803" pitchFamily="18" charset="0"/>
              </a:rPr>
              <a:t> hospital"</a:t>
            </a:r>
            <a:r>
              <a:rPr lang="ru-RU" sz="2000" b="1" dirty="0">
                <a:solidFill>
                  <a:schemeClr val="accent3">
                    <a:lumMod val="20000"/>
                    <a:lumOff val="80000"/>
                  </a:schemeClr>
                </a:solidFill>
                <a:latin typeface="Garamond" panose="02020404030301010803" pitchFamily="18" charset="0"/>
              </a:rPr>
              <a:t>, </a:t>
            </a:r>
            <a:r>
              <a:rPr lang="en-US" sz="2000" b="1" dirty="0" err="1">
                <a:solidFill>
                  <a:schemeClr val="accent3">
                    <a:lumMod val="20000"/>
                    <a:lumOff val="80000"/>
                  </a:schemeClr>
                </a:solidFill>
                <a:latin typeface="Garamond" panose="02020404030301010803" pitchFamily="18" charset="0"/>
              </a:rPr>
              <a:t>Belogorsk</a:t>
            </a:r>
            <a:endParaRPr lang="ru-RU" sz="2000" b="1" dirty="0">
              <a:solidFill>
                <a:schemeClr val="accent3">
                  <a:lumMod val="20000"/>
                  <a:lumOff val="80000"/>
                </a:schemeClr>
              </a:solidFill>
              <a:latin typeface="Garamond" panose="02020404030301010803" pitchFamily="18" charset="0"/>
            </a:endParaRPr>
          </a:p>
          <a:p>
            <a:pPr indent="266700"/>
            <a:r>
              <a:rPr lang="en-US" sz="1600" dirty="0">
                <a:latin typeface="Garamond" panose="02020404030301010803" pitchFamily="18" charset="0"/>
              </a:rPr>
              <a:t>http://www.xn----7sbbbcjn2aoifygbe1ar2h5e8b.xn--p1ai/</a:t>
            </a:r>
          </a:p>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budgetary health institution of the Amur region</a:t>
            </a:r>
            <a:r>
              <a:rPr lang="ru-RU" sz="2000" b="1" dirty="0">
                <a:solidFill>
                  <a:schemeClr val="accent3">
                    <a:lumMod val="20000"/>
                    <a:lumOff val="80000"/>
                  </a:schemeClr>
                </a:solidFill>
                <a:latin typeface="Garamond" panose="02020404030301010803" pitchFamily="18" charset="0"/>
              </a:rPr>
              <a:t> </a:t>
            </a:r>
          </a:p>
          <a:p>
            <a:pPr indent="271463"/>
            <a:r>
              <a:rPr lang="en-US" sz="2000" b="1" dirty="0">
                <a:solidFill>
                  <a:schemeClr val="accent3">
                    <a:lumMod val="20000"/>
                    <a:lumOff val="80000"/>
                  </a:schemeClr>
                </a:solidFill>
                <a:latin typeface="Garamond" panose="02020404030301010803" pitchFamily="18" charset="0"/>
              </a:rPr>
              <a:t>"Zeya hospital named after B.E. </a:t>
            </a:r>
            <a:r>
              <a:rPr lang="en-US" sz="2000" b="1" dirty="0" err="1">
                <a:solidFill>
                  <a:schemeClr val="accent3">
                    <a:lumMod val="20000"/>
                    <a:lumOff val="80000"/>
                  </a:schemeClr>
                </a:solidFill>
                <a:latin typeface="Garamond" panose="02020404030301010803" pitchFamily="18" charset="0"/>
              </a:rPr>
              <a:t>Smirnova</a:t>
            </a:r>
            <a:r>
              <a:rPr lang="en-US" sz="2000" b="1" dirty="0">
                <a:solidFill>
                  <a:schemeClr val="accent3">
                    <a:lumMod val="20000"/>
                    <a:lumOff val="80000"/>
                  </a:schemeClr>
                </a:solidFill>
                <a:latin typeface="Garamond" panose="02020404030301010803" pitchFamily="18" charset="0"/>
              </a:rPr>
              <a:t>"</a:t>
            </a:r>
            <a:r>
              <a:rPr lang="ru-RU" sz="2000" b="1" dirty="0">
                <a:solidFill>
                  <a:schemeClr val="accent3">
                    <a:lumMod val="20000"/>
                    <a:lumOff val="80000"/>
                  </a:schemeClr>
                </a:solidFill>
                <a:latin typeface="Garamond" panose="02020404030301010803" pitchFamily="18" charset="0"/>
              </a:rPr>
              <a:t>, </a:t>
            </a:r>
            <a:r>
              <a:rPr lang="en-US" sz="2000" b="1" dirty="0">
                <a:solidFill>
                  <a:schemeClr val="accent3">
                    <a:lumMod val="20000"/>
                    <a:lumOff val="80000"/>
                  </a:schemeClr>
                </a:solidFill>
                <a:latin typeface="Garamond" panose="02020404030301010803" pitchFamily="18" charset="0"/>
              </a:rPr>
              <a:t>Zeya</a:t>
            </a:r>
            <a:endParaRPr lang="ru-RU" sz="2000" b="1" dirty="0">
              <a:solidFill>
                <a:schemeClr val="accent3">
                  <a:lumMod val="20000"/>
                  <a:lumOff val="80000"/>
                </a:schemeClr>
              </a:solidFill>
              <a:latin typeface="Garamond" panose="02020404030301010803" pitchFamily="18" charset="0"/>
            </a:endParaRPr>
          </a:p>
          <a:p>
            <a:pPr indent="266700"/>
            <a:r>
              <a:rPr lang="en-US" sz="1600" dirty="0">
                <a:latin typeface="Garamond" panose="02020404030301010803" pitchFamily="18" charset="0"/>
              </a:rPr>
              <a:t>http://cbzeya.ru/</a:t>
            </a:r>
            <a:endParaRPr lang="ru-RU" sz="1600" dirty="0">
              <a:latin typeface="Garamond" panose="02020404030301010803" pitchFamily="18" charset="0"/>
            </a:endParaRPr>
          </a:p>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budgetary health institution of the Amur region</a:t>
            </a:r>
            <a:r>
              <a:rPr lang="ru-RU" sz="2000" b="1" dirty="0">
                <a:solidFill>
                  <a:schemeClr val="accent3">
                    <a:lumMod val="20000"/>
                    <a:lumOff val="80000"/>
                  </a:schemeClr>
                </a:solidFill>
                <a:latin typeface="Garamond" panose="02020404030301010803" pitchFamily="18" charset="0"/>
              </a:rPr>
              <a:t> </a:t>
            </a:r>
          </a:p>
          <a:p>
            <a:pPr indent="271463"/>
            <a:r>
              <a:rPr lang="en-US" sz="2000" b="1" dirty="0">
                <a:solidFill>
                  <a:schemeClr val="accent3">
                    <a:lumMod val="20000"/>
                    <a:lumOff val="80000"/>
                  </a:schemeClr>
                </a:solidFill>
                <a:latin typeface="Garamond" panose="02020404030301010803" pitchFamily="18" charset="0"/>
              </a:rPr>
              <a:t>"</a:t>
            </a:r>
            <a:r>
              <a:rPr lang="en-US" sz="2000" b="1" dirty="0" err="1">
                <a:solidFill>
                  <a:schemeClr val="accent3">
                    <a:lumMod val="20000"/>
                    <a:lumOff val="80000"/>
                  </a:schemeClr>
                </a:solidFill>
                <a:latin typeface="Garamond" panose="02020404030301010803" pitchFamily="18" charset="0"/>
              </a:rPr>
              <a:t>Raichikhinsk</a:t>
            </a:r>
            <a:r>
              <a:rPr lang="en-US" sz="2000" b="1" dirty="0">
                <a:solidFill>
                  <a:schemeClr val="accent3">
                    <a:lumMod val="20000"/>
                    <a:lumOff val="80000"/>
                  </a:schemeClr>
                </a:solidFill>
                <a:latin typeface="Garamond" panose="02020404030301010803" pitchFamily="18" charset="0"/>
              </a:rPr>
              <a:t> city hospital"</a:t>
            </a:r>
            <a:r>
              <a:rPr lang="ru-RU" sz="2000" b="1" dirty="0">
                <a:solidFill>
                  <a:schemeClr val="accent3">
                    <a:lumMod val="20000"/>
                    <a:lumOff val="80000"/>
                  </a:schemeClr>
                </a:solidFill>
                <a:latin typeface="Garamond" panose="02020404030301010803" pitchFamily="18" charset="0"/>
              </a:rPr>
              <a:t>, </a:t>
            </a:r>
            <a:r>
              <a:rPr lang="en-US" sz="2000" b="1" dirty="0" err="1">
                <a:solidFill>
                  <a:schemeClr val="accent3">
                    <a:lumMod val="20000"/>
                    <a:lumOff val="80000"/>
                  </a:schemeClr>
                </a:solidFill>
                <a:latin typeface="Garamond" panose="02020404030301010803" pitchFamily="18" charset="0"/>
              </a:rPr>
              <a:t>Raichikhinsk</a:t>
            </a:r>
            <a:endParaRPr lang="en-US" sz="2000" b="1" dirty="0">
              <a:solidFill>
                <a:schemeClr val="accent3">
                  <a:lumMod val="20000"/>
                  <a:lumOff val="80000"/>
                </a:schemeClr>
              </a:solidFill>
              <a:latin typeface="Garamond" panose="02020404030301010803" pitchFamily="18" charset="0"/>
            </a:endParaRPr>
          </a:p>
          <a:p>
            <a:pPr indent="271463"/>
            <a:r>
              <a:rPr lang="en-US" sz="1600" dirty="0">
                <a:latin typeface="Garamond" panose="02020404030301010803" pitchFamily="18" charset="0"/>
              </a:rPr>
              <a:t>http://raigb.ru/</a:t>
            </a:r>
            <a:endParaRPr lang="ru-RU" sz="1600" dirty="0">
              <a:latin typeface="Garamond" panose="02020404030301010803" pitchFamily="18" charset="0"/>
            </a:endParaRPr>
          </a:p>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autonomous healthcare institution of the Amur region</a:t>
            </a:r>
            <a:r>
              <a:rPr lang="ru-RU" sz="2000" b="1" dirty="0">
                <a:solidFill>
                  <a:schemeClr val="accent3">
                    <a:lumMod val="20000"/>
                    <a:lumOff val="80000"/>
                  </a:schemeClr>
                </a:solidFill>
                <a:latin typeface="Garamond" panose="02020404030301010803" pitchFamily="18" charset="0"/>
              </a:rPr>
              <a:t> </a:t>
            </a:r>
          </a:p>
          <a:p>
            <a:pPr indent="271463"/>
            <a:r>
              <a:rPr lang="en-US" sz="2000" b="1" dirty="0">
                <a:solidFill>
                  <a:schemeClr val="accent3">
                    <a:lumMod val="20000"/>
                    <a:lumOff val="80000"/>
                  </a:schemeClr>
                </a:solidFill>
                <a:latin typeface="Garamond" panose="02020404030301010803" pitchFamily="18" charset="0"/>
              </a:rPr>
              <a:t>"</a:t>
            </a:r>
            <a:r>
              <a:rPr lang="en-US" sz="2000" b="1" dirty="0" err="1">
                <a:solidFill>
                  <a:schemeClr val="accent3">
                    <a:lumMod val="20000"/>
                    <a:lumOff val="80000"/>
                  </a:schemeClr>
                </a:solidFill>
                <a:latin typeface="Garamond" panose="02020404030301010803" pitchFamily="18" charset="0"/>
              </a:rPr>
              <a:t>Tynda</a:t>
            </a:r>
            <a:r>
              <a:rPr lang="en-US" sz="2000" b="1" dirty="0">
                <a:solidFill>
                  <a:schemeClr val="accent3">
                    <a:lumMod val="20000"/>
                    <a:lumOff val="80000"/>
                  </a:schemeClr>
                </a:solidFill>
                <a:latin typeface="Garamond" panose="02020404030301010803" pitchFamily="18" charset="0"/>
              </a:rPr>
              <a:t> hospital"</a:t>
            </a:r>
            <a:r>
              <a:rPr lang="ru-RU" sz="2000" b="1" dirty="0">
                <a:solidFill>
                  <a:schemeClr val="accent3">
                    <a:lumMod val="20000"/>
                    <a:lumOff val="80000"/>
                  </a:schemeClr>
                </a:solidFill>
                <a:latin typeface="Garamond" panose="02020404030301010803" pitchFamily="18" charset="0"/>
              </a:rPr>
              <a:t>, </a:t>
            </a:r>
            <a:r>
              <a:rPr lang="en-US" sz="2000" b="1" dirty="0" err="1">
                <a:solidFill>
                  <a:schemeClr val="accent3">
                    <a:lumMod val="20000"/>
                    <a:lumOff val="80000"/>
                  </a:schemeClr>
                </a:solidFill>
                <a:latin typeface="Garamond" panose="02020404030301010803" pitchFamily="18" charset="0"/>
              </a:rPr>
              <a:t>Tynda</a:t>
            </a:r>
            <a:r>
              <a:rPr lang="en-US" sz="2000" b="1" dirty="0">
                <a:solidFill>
                  <a:schemeClr val="accent3">
                    <a:lumMod val="20000"/>
                    <a:lumOff val="80000"/>
                  </a:schemeClr>
                </a:solidFill>
                <a:latin typeface="Garamond" panose="02020404030301010803" pitchFamily="18" charset="0"/>
              </a:rPr>
              <a:t> </a:t>
            </a:r>
          </a:p>
          <a:p>
            <a:pPr indent="271463"/>
            <a:r>
              <a:rPr lang="en-US" sz="1600" dirty="0">
                <a:latin typeface="Garamond" panose="02020404030301010803" pitchFamily="18" charset="0"/>
              </a:rPr>
              <a:t>http://www.crb-t.ru/</a:t>
            </a:r>
            <a:endParaRPr lang="ru-RU" sz="2000" dirty="0">
              <a:latin typeface="Garamond" panose="02020404030301010803" pitchFamily="18" charset="0"/>
            </a:endParaRPr>
          </a:p>
        </p:txBody>
      </p:sp>
    </p:spTree>
    <p:extLst>
      <p:ext uri="{BB962C8B-B14F-4D97-AF65-F5344CB8AC3E}">
        <p14:creationId xmlns:p14="http://schemas.microsoft.com/office/powerpoint/2010/main" val="12370020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9" name="Picture 5" descr="C:\Users\Loki\Downloads\пузо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2000" y="962706"/>
            <a:ext cx="4140000" cy="292129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8"/>
          <p:cNvSpPr txBox="1"/>
          <p:nvPr/>
        </p:nvSpPr>
        <p:spPr>
          <a:xfrm>
            <a:off x="1" y="177245"/>
            <a:ext cx="9143999" cy="810863"/>
          </a:xfrm>
          <a:prstGeom prst="rect">
            <a:avLst/>
          </a:prstGeom>
        </p:spPr>
        <p:txBody>
          <a:bodyPr wrap="square" lIns="0" tIns="0" rIns="0" bIns="0" rtlCol="0" anchor="t">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3138"/>
              </a:lnSpc>
            </a:pPr>
            <a:r>
              <a:rPr lang="en-US" sz="3200" b="1"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Garamond" panose="02020404030301010803" pitchFamily="18" charset="0"/>
              </a:rPr>
              <a:t>GYNECOLOGY AND OBSTETRICS</a:t>
            </a:r>
          </a:p>
          <a:p>
            <a:pPr algn="ctr">
              <a:lnSpc>
                <a:spcPts val="3138"/>
              </a:lnSpc>
            </a:pPr>
            <a:endParaRPr lang="ru-RU" sz="3200" b="1"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latin typeface="Garamond" panose="02020404030301010803" pitchFamily="18" charset="0"/>
            </a:endParaRPr>
          </a:p>
        </p:txBody>
      </p:sp>
      <p:sp>
        <p:nvSpPr>
          <p:cNvPr id="18" name="TextBox 4"/>
          <p:cNvSpPr txBox="1"/>
          <p:nvPr/>
        </p:nvSpPr>
        <p:spPr>
          <a:xfrm>
            <a:off x="359568" y="3954301"/>
            <a:ext cx="8589700" cy="1723549"/>
          </a:xfrm>
          <a:prstGeom prst="rect">
            <a:avLst/>
          </a:prstGeom>
        </p:spPr>
        <p:txBody>
          <a:bodyPr wrap="square" lIns="0" tIns="0" rIns="0" bIns="0" rtlCol="0" anchor="t">
            <a:spAutoFit/>
          </a:bodyPr>
          <a:lstStyle/>
          <a:p>
            <a:pPr marL="28575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autonomous healthcare institution of the Amur </a:t>
            </a:r>
            <a:r>
              <a:rPr lang="en-US" sz="2000" b="1" dirty="0" smtClean="0">
                <a:solidFill>
                  <a:schemeClr val="accent3">
                    <a:lumMod val="20000"/>
                    <a:lumOff val="80000"/>
                  </a:schemeClr>
                </a:solidFill>
                <a:latin typeface="Garamond" panose="02020404030301010803" pitchFamily="18" charset="0"/>
              </a:rPr>
              <a:t>region "Amur </a:t>
            </a:r>
            <a:r>
              <a:rPr lang="en-US" sz="2000" b="1" dirty="0">
                <a:solidFill>
                  <a:schemeClr val="accent3">
                    <a:lumMod val="20000"/>
                    <a:lumOff val="80000"/>
                  </a:schemeClr>
                </a:solidFill>
                <a:latin typeface="Garamond" panose="02020404030301010803" pitchFamily="18" charset="0"/>
              </a:rPr>
              <a:t>regional clinical hospital ", Blagoveshchensk </a:t>
            </a:r>
          </a:p>
          <a:p>
            <a:pPr indent="271463"/>
            <a:r>
              <a:rPr lang="en-US" sz="1600" dirty="0">
                <a:latin typeface="Garamond" panose="02020404030301010803" pitchFamily="18" charset="0"/>
              </a:rPr>
              <a:t>http://</a:t>
            </a:r>
            <a:r>
              <a:rPr lang="en-US" sz="1600" dirty="0" smtClean="0">
                <a:latin typeface="Garamond" panose="02020404030301010803" pitchFamily="18" charset="0"/>
              </a:rPr>
              <a:t>aokb28.su</a:t>
            </a:r>
            <a:r>
              <a:rPr lang="en-US" sz="1600" dirty="0">
                <a:latin typeface="Garamond" panose="02020404030301010803" pitchFamily="18" charset="0"/>
              </a:rPr>
              <a:t>/</a:t>
            </a:r>
            <a:endParaRPr lang="en-US" sz="2000" b="1" dirty="0">
              <a:solidFill>
                <a:schemeClr val="accent3">
                  <a:lumMod val="20000"/>
                  <a:lumOff val="80000"/>
                </a:schemeClr>
              </a:solidFill>
              <a:latin typeface="Garamond" panose="02020404030301010803" pitchFamily="18" charset="0"/>
            </a:endParaRPr>
          </a:p>
          <a:p>
            <a:pPr marL="285750" lvl="0" indent="-285750">
              <a:buFont typeface="Wingdings" panose="05000000000000000000" pitchFamily="2" charset="2"/>
              <a:buChar char="q"/>
            </a:pPr>
            <a:r>
              <a:rPr lang="en-US" sz="2000" b="1" dirty="0">
                <a:solidFill>
                  <a:schemeClr val="accent3">
                    <a:lumMod val="20000"/>
                    <a:lumOff val="80000"/>
                  </a:schemeClr>
                </a:solidFill>
                <a:latin typeface="Garamond" panose="02020404030301010803" pitchFamily="18" charset="0"/>
              </a:rPr>
              <a:t>State autonomous healthcare institution of the Amur </a:t>
            </a:r>
            <a:r>
              <a:rPr lang="en-US" sz="2000" b="1" dirty="0" smtClean="0">
                <a:solidFill>
                  <a:schemeClr val="accent3">
                    <a:lumMod val="20000"/>
                    <a:lumOff val="80000"/>
                  </a:schemeClr>
                </a:solidFill>
                <a:latin typeface="Garamond" panose="02020404030301010803" pitchFamily="18" charset="0"/>
              </a:rPr>
              <a:t>region "Blagoveshchensk </a:t>
            </a:r>
            <a:r>
              <a:rPr lang="en-US" sz="2000" b="1" dirty="0">
                <a:solidFill>
                  <a:schemeClr val="accent3">
                    <a:lumMod val="20000"/>
                    <a:lumOff val="80000"/>
                  </a:schemeClr>
                </a:solidFill>
                <a:latin typeface="Garamond" panose="02020404030301010803" pitchFamily="18" charset="0"/>
              </a:rPr>
              <a:t>city clinical hospital"</a:t>
            </a:r>
            <a:r>
              <a:rPr lang="ru-RU" sz="2000" b="1" dirty="0">
                <a:solidFill>
                  <a:schemeClr val="accent3">
                    <a:lumMod val="20000"/>
                    <a:lumOff val="80000"/>
                  </a:schemeClr>
                </a:solidFill>
                <a:latin typeface="Garamond" panose="02020404030301010803" pitchFamily="18" charset="0"/>
              </a:rPr>
              <a:t>, </a:t>
            </a:r>
            <a:r>
              <a:rPr lang="en-US" sz="2000" b="1" dirty="0">
                <a:solidFill>
                  <a:schemeClr val="accent3">
                    <a:lumMod val="20000"/>
                    <a:lumOff val="80000"/>
                  </a:schemeClr>
                </a:solidFill>
                <a:latin typeface="Garamond" panose="02020404030301010803" pitchFamily="18" charset="0"/>
              </a:rPr>
              <a:t>Blagoveshchensk</a:t>
            </a:r>
          </a:p>
          <a:p>
            <a:pPr lvl="0" indent="266700"/>
            <a:r>
              <a:rPr lang="en-US" sz="1600" dirty="0">
                <a:latin typeface="Garamond" panose="02020404030301010803" pitchFamily="18" charset="0"/>
              </a:rPr>
              <a:t>http ://</a:t>
            </a:r>
            <a:r>
              <a:rPr lang="en-US" sz="1600" dirty="0" smtClean="0">
                <a:latin typeface="Garamond" panose="02020404030301010803" pitchFamily="18" charset="0"/>
              </a:rPr>
              <a:t>muzgkb.ru/</a:t>
            </a:r>
            <a:endParaRPr lang="ru-RU" sz="1600" dirty="0">
              <a:latin typeface="Garamond" panose="02020404030301010803" pitchFamily="18" charset="0"/>
            </a:endParaRPr>
          </a:p>
        </p:txBody>
      </p:sp>
      <p:cxnSp>
        <p:nvCxnSpPr>
          <p:cNvPr id="13" name="Прямая соединительная линия 12"/>
          <p:cNvCxnSpPr/>
          <p:nvPr/>
        </p:nvCxnSpPr>
        <p:spPr>
          <a:xfrm>
            <a:off x="0" y="6029325"/>
            <a:ext cx="9144000" cy="9525"/>
          </a:xfrm>
          <a:prstGeom prst="line">
            <a:avLst/>
          </a:prstGeom>
          <a:ln/>
        </p:spPr>
        <p:style>
          <a:lnRef idx="3">
            <a:schemeClr val="accent1"/>
          </a:lnRef>
          <a:fillRef idx="0">
            <a:schemeClr val="accent1"/>
          </a:fillRef>
          <a:effectRef idx="2">
            <a:schemeClr val="accent1"/>
          </a:effectRef>
          <a:fontRef idx="minor">
            <a:schemeClr val="tx1"/>
          </a:fontRef>
        </p:style>
      </p:cxnSp>
      <p:pic>
        <p:nvPicPr>
          <p:cNvPr id="19" name="Рисунок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138" y="6200775"/>
            <a:ext cx="690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ÐÐ°ÑÑÐ¸Ð½ÐºÐ¸ Ð¿Ð¾ Ð·Ð°Ð¿ÑÐ¾ÑÑ Ð³ÐµÑÐ± Ð°Ð¼ÑÑÑÐºÐ¾Ð¹ Ð¾Ð±Ð»Ð°ÑÑ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3630" y="6181725"/>
            <a:ext cx="442884" cy="5379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4"/>
          <p:cNvSpPr txBox="1"/>
          <p:nvPr/>
        </p:nvSpPr>
        <p:spPr>
          <a:xfrm>
            <a:off x="0" y="611518"/>
            <a:ext cx="9144000" cy="276999"/>
          </a:xfrm>
          <a:prstGeom prst="rect">
            <a:avLst/>
          </a:prstGeom>
        </p:spPr>
        <p:txBody>
          <a:bodyPr wrap="square" lIns="0" tIns="0" rIns="0" bIns="0" rtlCol="0" anchor="t">
            <a:spAutoFit/>
          </a:bodyPr>
          <a:lstStyle/>
          <a:p>
            <a:pPr algn="ctr"/>
            <a:r>
              <a:rPr lang="ru-RU" b="1" dirty="0" smtClean="0">
                <a:solidFill>
                  <a:schemeClr val="accent3">
                    <a:lumMod val="20000"/>
                    <a:lumOff val="80000"/>
                  </a:schemeClr>
                </a:solidFill>
                <a:latin typeface="Garamond" panose="02020404030301010803" pitchFamily="18" charset="0"/>
              </a:rPr>
              <a:t>(</a:t>
            </a:r>
            <a:r>
              <a:rPr lang="en-US" b="1" dirty="0">
                <a:solidFill>
                  <a:schemeClr val="accent3">
                    <a:lumMod val="20000"/>
                    <a:lumOff val="80000"/>
                  </a:schemeClr>
                </a:solidFill>
                <a:latin typeface="Garamond" panose="02020404030301010803" pitchFamily="18" charset="0"/>
              </a:rPr>
              <a:t>inpatient medical care</a:t>
            </a:r>
            <a:r>
              <a:rPr lang="ru-RU" b="1" dirty="0" smtClean="0">
                <a:solidFill>
                  <a:schemeClr val="accent3">
                    <a:lumMod val="20000"/>
                    <a:lumOff val="80000"/>
                  </a:schemeClr>
                </a:solidFill>
                <a:latin typeface="Garamond" panose="02020404030301010803" pitchFamily="18" charset="0"/>
              </a:rPr>
              <a:t>)</a:t>
            </a:r>
            <a:endParaRPr lang="ru-RU" sz="1200" dirty="0" smtClean="0">
              <a:latin typeface="Garamond" panose="02020404030301010803" pitchFamily="18" charset="0"/>
            </a:endParaRPr>
          </a:p>
        </p:txBody>
      </p:sp>
    </p:spTree>
    <p:extLst>
      <p:ext uri="{BB962C8B-B14F-4D97-AF65-F5344CB8AC3E}">
        <p14:creationId xmlns:p14="http://schemas.microsoft.com/office/powerpoint/2010/main" val="29829526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2124</TotalTime>
  <Words>2422</Words>
  <Application>Microsoft Office PowerPoint</Application>
  <PresentationFormat>Экран (4:3)</PresentationFormat>
  <Paragraphs>390</Paragraphs>
  <Slides>41</Slides>
  <Notes>0</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1</vt:i4>
      </vt:variant>
      <vt:variant>
        <vt:lpstr>Заголовки слайдов</vt:lpstr>
      </vt:variant>
      <vt:variant>
        <vt:i4>41</vt:i4>
      </vt:variant>
    </vt:vector>
  </HeadingPairs>
  <TitlesOfParts>
    <vt:vector size="54" baseType="lpstr">
      <vt:lpstr>Batang</vt:lpstr>
      <vt:lpstr>Arial</vt:lpstr>
      <vt:lpstr>Book Antiqua</vt:lpstr>
      <vt:lpstr>Calibri</vt:lpstr>
      <vt:lpstr>Garamond</vt:lpstr>
      <vt:lpstr>Lucida Sans</vt:lpstr>
      <vt:lpstr>Times New Roman</vt:lpstr>
      <vt:lpstr>TT Norms ExtraBold</vt:lpstr>
      <vt:lpstr>TT Norms Regular</vt:lpstr>
      <vt:lpstr>Wingdings</vt:lpstr>
      <vt:lpstr>Wingdings 2</vt:lpstr>
      <vt:lpstr>Wingdings 3</vt:lpstr>
      <vt:lpstr>Апекс</vt:lpstr>
      <vt:lpstr>HOW TO GET TREATMENT IN THE AMUR REGION</vt:lpstr>
      <vt:lpstr>Презентация PowerPoint</vt:lpstr>
      <vt:lpstr>Презентация PowerPoint</vt:lpstr>
      <vt:lpstr>HOW TO GET TREATMENT IN  THE AMUR REGION</vt:lpstr>
      <vt:lpstr>Choose a health facility </vt:lpstr>
      <vt:lpstr>Medical care profiles and  medical centers  in the Amur Region  CARDIOLOGY</vt:lpstr>
      <vt:lpstr>CARDIOLOGY</vt:lpstr>
      <vt:lpstr>CARDIOLOGY</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CONTACT A SPECIALIST FROM YOUR CHOSEN HEALTH FACILITY TO DECIDE ON THE FORM  OF MEDICAL TREATMENT YOU NEED AND FOR PREPARING DOCUMENTS FOR YOUR VISIT TO amur region</vt:lpstr>
      <vt:lpstr>Презентация PowerPoint</vt:lpstr>
      <vt:lpstr>SELECT THE BEST TYPE OF TRANSPORTATION  AND ACCOMMODATION </vt:lpstr>
      <vt:lpstr>Презентация PowerPoint</vt:lpstr>
      <vt:lpstr>Презентация PowerPoint</vt:lpstr>
      <vt:lpstr>Презентация PowerPoint</vt:lpstr>
      <vt:lpstr>Apply for a visa</vt:lpstr>
      <vt:lpstr>Презентация PowerPoint</vt:lpstr>
      <vt:lpstr>Презентация PowerPoint</vt:lpstr>
      <vt:lpstr>WELCOME TO  AMUR REGION!</vt:lpstr>
      <vt:lpstr>Презентация PowerPoint</vt:lpstr>
      <vt:lpstr>Презентация PowerPoint</vt:lpstr>
      <vt:lpstr>Thanks for attention!</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ПРЕЗЕНТАЦИИ ПРАВИТЕЛЬСТВА АМУРСКОЙ ОБЛАСТИ</dc:title>
  <dc:creator>Петр</dc:creator>
  <cp:lastModifiedBy>Ольга В. Ермаковская</cp:lastModifiedBy>
  <cp:revision>278</cp:revision>
  <cp:lastPrinted>2019-08-02T07:28:13Z</cp:lastPrinted>
  <dcterms:created xsi:type="dcterms:W3CDTF">2019-05-07T01:33:49Z</dcterms:created>
  <dcterms:modified xsi:type="dcterms:W3CDTF">2020-01-10T09:57:14Z</dcterms:modified>
</cp:coreProperties>
</file>